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 id="2147483713" r:id="rId7"/>
    <p:sldMasterId id="2147483716" r:id="rId8"/>
    <p:sldMasterId id="2147483726" r:id="rId9"/>
    <p:sldMasterId id="2147483728" r:id="rId10"/>
  </p:sldMasterIdLst>
  <p:notesMasterIdLst>
    <p:notesMasterId r:id="rId56"/>
  </p:notesMasterIdLst>
  <p:handoutMasterIdLst>
    <p:handoutMasterId r:id="rId57"/>
  </p:handoutMasterIdLst>
  <p:sldIdLst>
    <p:sldId id="356" r:id="rId11"/>
    <p:sldId id="407" r:id="rId12"/>
    <p:sldId id="435" r:id="rId13"/>
    <p:sldId id="454" r:id="rId14"/>
    <p:sldId id="475" r:id="rId15"/>
    <p:sldId id="478" r:id="rId16"/>
    <p:sldId id="453" r:id="rId17"/>
    <p:sldId id="480" r:id="rId18"/>
    <p:sldId id="448" r:id="rId19"/>
    <p:sldId id="457" r:id="rId20"/>
    <p:sldId id="449" r:id="rId21"/>
    <p:sldId id="450" r:id="rId22"/>
    <p:sldId id="458" r:id="rId23"/>
    <p:sldId id="460" r:id="rId24"/>
    <p:sldId id="461" r:id="rId25"/>
    <p:sldId id="462" r:id="rId26"/>
    <p:sldId id="463" r:id="rId27"/>
    <p:sldId id="479" r:id="rId28"/>
    <p:sldId id="484" r:id="rId29"/>
    <p:sldId id="464" r:id="rId30"/>
    <p:sldId id="465" r:id="rId31"/>
    <p:sldId id="466" r:id="rId32"/>
    <p:sldId id="468" r:id="rId33"/>
    <p:sldId id="467" r:id="rId34"/>
    <p:sldId id="481" r:id="rId35"/>
    <p:sldId id="482" r:id="rId36"/>
    <p:sldId id="483" r:id="rId37"/>
    <p:sldId id="469" r:id="rId38"/>
    <p:sldId id="470" r:id="rId39"/>
    <p:sldId id="471" r:id="rId40"/>
    <p:sldId id="472" r:id="rId41"/>
    <p:sldId id="485" r:id="rId42"/>
    <p:sldId id="443" r:id="rId43"/>
    <p:sldId id="444" r:id="rId44"/>
    <p:sldId id="489" r:id="rId45"/>
    <p:sldId id="490" r:id="rId46"/>
    <p:sldId id="491" r:id="rId47"/>
    <p:sldId id="446" r:id="rId48"/>
    <p:sldId id="492" r:id="rId49"/>
    <p:sldId id="447" r:id="rId50"/>
    <p:sldId id="486" r:id="rId51"/>
    <p:sldId id="487" r:id="rId52"/>
    <p:sldId id="488" r:id="rId53"/>
    <p:sldId id="445" r:id="rId54"/>
    <p:sldId id="493" r:id="rId55"/>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293"/>
    <a:srgbClr val="999999"/>
    <a:srgbClr val="98C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63605" autoAdjust="0"/>
  </p:normalViewPr>
  <p:slideViewPr>
    <p:cSldViewPr snapToGrid="0">
      <p:cViewPr varScale="1">
        <p:scale>
          <a:sx n="59" d="100"/>
          <a:sy n="59" d="100"/>
        </p:scale>
        <p:origin x="72" y="696"/>
      </p:cViewPr>
      <p:guideLst>
        <p:guide orient="horz" pos="2160"/>
        <p:guide pos="2880"/>
        <p:guide orient="horz" pos="1620"/>
      </p:guideLst>
    </p:cSldViewPr>
  </p:slideViewPr>
  <p:outlineViewPr>
    <p:cViewPr>
      <p:scale>
        <a:sx n="33" d="100"/>
        <a:sy n="33" d="100"/>
      </p:scale>
      <p:origin x="0" y="-15564"/>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Arbeitsblat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1"/>
              <c:layout>
                <c:manualLayout>
                  <c:x val="6.9574705939535797E-2"/>
                  <c:y val="-0.14091012233197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8C3-4F1F-ACA8-F5804E099A67}"/>
                </c:ext>
              </c:extLst>
            </c:dLbl>
            <c:dLbl>
              <c:idx val="2"/>
              <c:layout>
                <c:manualLayout>
                  <c:x val="0.12510176679304"/>
                  <c:y val="-1.19687235622562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8C3-4F1F-ACA8-F5804E099A67}"/>
                </c:ext>
              </c:extLst>
            </c:dLbl>
            <c:dLbl>
              <c:idx val="3"/>
              <c:layout>
                <c:manualLayout>
                  <c:x val="8.6014630115680196E-2"/>
                  <c:y val="0.1566102064908619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8C3-4F1F-ACA8-F5804E099A67}"/>
                </c:ext>
              </c:extLst>
            </c:dLbl>
            <c:dLbl>
              <c:idx val="4"/>
              <c:layout>
                <c:manualLayout>
                  <c:x val="2.32235213022614E-2"/>
                  <c:y val="0.12615697231394399"/>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8C3-4F1F-ACA8-F5804E099A67}"/>
                </c:ext>
              </c:extLst>
            </c:dLbl>
            <c:spPr>
              <a:noFill/>
              <a:ln>
                <a:noFill/>
              </a:ln>
              <a:effectLst/>
            </c:spPr>
            <c:txPr>
              <a:bodyPr/>
              <a:lstStyle/>
              <a:p>
                <a:pPr>
                  <a:defRPr sz="240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'Overall Data Center Costs'!$B$24:$B$28</c:f>
              <c:strCache>
                <c:ptCount val="5"/>
                <c:pt idx="0">
                  <c:v>Servers</c:v>
                </c:pt>
                <c:pt idx="1">
                  <c:v>Networking Equipment</c:v>
                </c:pt>
                <c:pt idx="2">
                  <c:v>Power Distribution &amp; Cooling</c:v>
                </c:pt>
                <c:pt idx="3">
                  <c:v>Power</c:v>
                </c:pt>
                <c:pt idx="4">
                  <c:v>Other Infrastructure</c:v>
                </c:pt>
              </c:strCache>
            </c:strRef>
          </c:cat>
          <c:val>
            <c:numRef>
              <c:f>'Overall Data Center Costs'!$D$24:$D$28</c:f>
              <c:numCache>
                <c:formatCode>0%</c:formatCode>
                <c:ptCount val="5"/>
                <c:pt idx="0">
                  <c:v>0.56588575776694305</c:v>
                </c:pt>
                <c:pt idx="1">
                  <c:v>8.3531501208957998E-2</c:v>
                </c:pt>
                <c:pt idx="2">
                  <c:v>0.177350592056708</c:v>
                </c:pt>
                <c:pt idx="3">
                  <c:v>0.134301531198842</c:v>
                </c:pt>
                <c:pt idx="4">
                  <c:v>3.8930617768545998E-2</c:v>
                </c:pt>
              </c:numCache>
            </c:numRef>
          </c:val>
          <c:extLst>
            <c:ext xmlns:c16="http://schemas.microsoft.com/office/drawing/2014/chart" uri="{C3380CC4-5D6E-409C-BE32-E72D297353CC}">
              <c16:uniqueId val="{00000004-68C3-4F1F-ACA8-F5804E099A67}"/>
            </c:ext>
          </c:extLst>
        </c:ser>
        <c:dLbls>
          <c:showLegendKey val="0"/>
          <c:showVal val="0"/>
          <c:showCatName val="0"/>
          <c:showSerName val="0"/>
          <c:showPercent val="0"/>
          <c:showBubbleSize val="0"/>
          <c:showLeaderLines val="1"/>
        </c:dLbls>
        <c:firstSliceAng val="0"/>
      </c:pieChart>
      <c:spPr>
        <a:noFill/>
        <a:ln w="25400">
          <a:noFill/>
        </a:ln>
      </c:spPr>
    </c:plotArea>
    <c:legend>
      <c:legendPos val="r"/>
      <c:legendEntry>
        <c:idx val="0"/>
        <c:txPr>
          <a:bodyPr/>
          <a:lstStyle/>
          <a:p>
            <a:pPr algn="l" rtl="0">
              <a:defRPr sz="1600" baseline="0">
                <a:solidFill>
                  <a:srgbClr val="1B0807"/>
                </a:solidFill>
              </a:defRPr>
            </a:pPr>
            <a:endParaRPr lang="en-US"/>
          </a:p>
        </c:txPr>
      </c:legendEntry>
      <c:legendEntry>
        <c:idx val="1"/>
        <c:txPr>
          <a:bodyPr/>
          <a:lstStyle/>
          <a:p>
            <a:pPr algn="l" rtl="0">
              <a:defRPr sz="1600" baseline="0">
                <a:solidFill>
                  <a:srgbClr val="1B0807"/>
                </a:solidFill>
              </a:defRPr>
            </a:pPr>
            <a:endParaRPr lang="en-US"/>
          </a:p>
        </c:txPr>
      </c:legendEntry>
      <c:legendEntry>
        <c:idx val="2"/>
        <c:txPr>
          <a:bodyPr/>
          <a:lstStyle/>
          <a:p>
            <a:pPr algn="l" rtl="0">
              <a:defRPr sz="1600" baseline="0">
                <a:solidFill>
                  <a:srgbClr val="1B0807"/>
                </a:solidFill>
              </a:defRPr>
            </a:pPr>
            <a:endParaRPr lang="en-US"/>
          </a:p>
        </c:txPr>
      </c:legendEntry>
      <c:layout>
        <c:manualLayout>
          <c:xMode val="edge"/>
          <c:yMode val="edge"/>
          <c:x val="0.57627721064986603"/>
          <c:y val="4.8177351924362302E-2"/>
          <c:w val="0.39666241372606398"/>
          <c:h val="0.88495266090332603"/>
        </c:manualLayout>
      </c:layout>
      <c:overlay val="0"/>
      <c:txPr>
        <a:bodyPr/>
        <a:lstStyle/>
        <a:p>
          <a:pPr algn="l" rtl="0">
            <a:defRPr sz="1600" baseline="0">
              <a:solidFill>
                <a:srgbClr val="1B0807"/>
              </a:solidFill>
            </a:defRPr>
          </a:pPr>
          <a:endParaRPr lang="en-US"/>
        </a:p>
      </c:txPr>
    </c:legend>
    <c:plotVisOnly val="1"/>
    <c:dispBlanksAs val="zero"/>
    <c:showDLblsOverMax val="0"/>
  </c:chart>
  <c:txPr>
    <a:bodyPr/>
    <a:lstStyle/>
    <a:p>
      <a:pPr algn="l" rtl="0">
        <a:defRPr lang="en-GB" sz="1400" b="1" i="0" u="none" strike="noStrike" kern="1200" baseline="0">
          <a:solidFill>
            <a:prstClr val="white"/>
          </a:solidFill>
          <a:latin typeface="+mn-lt"/>
          <a:ea typeface="+mn-ea"/>
          <a:cs typeface="+mn-cs"/>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0.01039</cdr:x>
      <cdr:y>0</cdr:y>
    </cdr:from>
    <cdr:to>
      <cdr:x>1</cdr:x>
      <cdr:y>0.13411</cdr:y>
    </cdr:to>
    <cdr:sp macro="" textlink="">
      <cdr:nvSpPr>
        <cdr:cNvPr id="2" name="TextBox 1"/>
        <cdr:cNvSpPr txBox="1"/>
      </cdr:nvSpPr>
      <cdr:spPr>
        <a:xfrm xmlns:a="http://schemas.openxmlformats.org/drawingml/2006/main">
          <a:off x="85506" y="-1600200"/>
          <a:ext cx="8144094" cy="6069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endParaRPr lang="en-US" sz="3600" b="1" dirty="0"/>
        </a:p>
      </cdr:txBody>
    </cdr:sp>
  </cdr:relSizeAnchor>
  <cdr:relSizeAnchor xmlns:cdr="http://schemas.openxmlformats.org/drawingml/2006/chartDrawing">
    <cdr:from>
      <cdr:x>0</cdr:x>
      <cdr:y>0.8871</cdr:y>
    </cdr:from>
    <cdr:to>
      <cdr:x>1</cdr:x>
      <cdr:y>0.99623</cdr:y>
    </cdr:to>
    <cdr:sp macro="" textlink="">
      <cdr:nvSpPr>
        <cdr:cNvPr id="3" name="TextBox 1"/>
        <cdr:cNvSpPr txBox="1"/>
      </cdr:nvSpPr>
      <cdr:spPr>
        <a:xfrm xmlns:a="http://schemas.openxmlformats.org/drawingml/2006/main">
          <a:off x="0" y="2619385"/>
          <a:ext cx="4714875" cy="3222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a:t>45,978 servers, 3</a:t>
          </a:r>
          <a:r>
            <a:rPr lang="en-US" sz="1400" baseline="0" dirty="0"/>
            <a:t>yr server &amp; 10 yr infrastructure amortization</a:t>
          </a:r>
          <a:endParaRPr lang="en-US" sz="1400" dirty="0"/>
        </a:p>
      </cdr:txBody>
    </cdr:sp>
  </cdr:relSizeAnchor>
  <cdr:relSizeAnchor xmlns:cdr="http://schemas.openxmlformats.org/drawingml/2006/chartDrawing">
    <cdr:from>
      <cdr:x>0.18539</cdr:x>
      <cdr:y>0.9288</cdr:y>
    </cdr:from>
    <cdr:to>
      <cdr:x>0.75831</cdr:x>
      <cdr:y>1</cdr:y>
    </cdr:to>
    <cdr:sp macro="" textlink="">
      <cdr:nvSpPr>
        <cdr:cNvPr id="4" name="TextBox 1"/>
        <cdr:cNvSpPr txBox="1"/>
      </cdr:nvSpPr>
      <cdr:spPr>
        <a:xfrm xmlns:a="http://schemas.openxmlformats.org/drawingml/2006/main">
          <a:off x="1296144" y="3096344"/>
          <a:ext cx="4005607" cy="2298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chemeClr val="bg1"/>
              </a:solidFill>
            </a:rPr>
            <a:t>45,978 servers, 3</a:t>
          </a:r>
          <a:r>
            <a:rPr lang="en-US" sz="2000" baseline="0" dirty="0">
              <a:solidFill>
                <a:schemeClr val="bg1"/>
              </a:solidFill>
            </a:rPr>
            <a:t>yr server &amp; 10 yr infrastructure amortization</a:t>
          </a:r>
          <a:endParaRPr lang="en-US" sz="20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06/11/2020</a:t>
            </a:fld>
            <a:endParaRPr lang="en-GB"/>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06/11/2020</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heregister.co.uk/2008/04/02/microsoft_container_data_cente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nextplatform.com/2015/03/13/how-this-battery-cut-microsoft-datacenter-costs-by-a-quart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welcome to the introductory</a:t>
            </a:r>
            <a:r>
              <a:rPr lang="en-US" baseline="0" dirty="0" smtClean="0"/>
              <a:t> lecture for Cloud-based data processing. My name is Jana Giceva, I will be the lecturer for this course.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Unfortunately,</a:t>
            </a:r>
            <a:r>
              <a:rPr lang="en-US" baseline="0" dirty="0" smtClean="0"/>
              <a:t> due to the current situation we cannot meet in person and due to the internal departmental regulations, the lectures need to be pre-recorded so let me start by saying a few words about myself.</a:t>
            </a:r>
          </a:p>
          <a:p>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1</a:t>
            </a:fld>
            <a:endParaRPr lang="en-GB"/>
          </a:p>
        </p:txBody>
      </p:sp>
    </p:spTree>
    <p:extLst>
      <p:ext uri="{BB962C8B-B14F-4D97-AF65-F5344CB8AC3E}">
        <p14:creationId xmlns:p14="http://schemas.microsoft.com/office/powerpoint/2010/main" val="672700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challenges:</a:t>
            </a:r>
          </a:p>
          <a:p>
            <a:pPr marL="171450" indent="-171450">
              <a:buFont typeface="Arial" panose="020B0604020202020204" pitchFamily="34" charset="0"/>
              <a:buChar char="•"/>
            </a:pPr>
            <a:r>
              <a:rPr lang="en-US" dirty="0" smtClean="0"/>
              <a:t>How do we store this data?</a:t>
            </a:r>
          </a:p>
          <a:p>
            <a:pPr marL="171450" indent="-171450">
              <a:buFont typeface="Arial" panose="020B0604020202020204" pitchFamily="34" charset="0"/>
              <a:buChar char="•"/>
            </a:pPr>
            <a:r>
              <a:rPr lang="en-US" dirty="0" smtClean="0"/>
              <a:t>How do we share it, </a:t>
            </a:r>
            <a:r>
              <a:rPr lang="en-US" dirty="0" err="1" smtClean="0"/>
              <a:t>analyse</a:t>
            </a:r>
            <a:r>
              <a:rPr lang="en-US" dirty="0" smtClean="0"/>
              <a:t> it, search it?</a:t>
            </a:r>
          </a:p>
          <a:p>
            <a:pPr marL="171450" indent="-171450">
              <a:buFont typeface="Arial" panose="020B0604020202020204" pitchFamily="34" charset="0"/>
              <a:buChar char="•"/>
            </a:pPr>
            <a:r>
              <a:rPr lang="en-US" dirty="0" smtClean="0"/>
              <a:t>But also transfer it</a:t>
            </a:r>
          </a:p>
          <a:p>
            <a:pPr marL="171450" indent="-171450">
              <a:buFont typeface="Arial" panose="020B0604020202020204" pitchFamily="34" charset="0"/>
              <a:buChar char="•"/>
            </a:pPr>
            <a:r>
              <a:rPr lang="en-US" dirty="0" smtClean="0"/>
              <a:t>Secure it</a:t>
            </a:r>
          </a:p>
          <a:p>
            <a:pPr marL="171450" indent="-171450">
              <a:buFont typeface="Arial" panose="020B0604020202020204" pitchFamily="34" charset="0"/>
              <a:buChar char="•"/>
            </a:pPr>
            <a:r>
              <a:rPr lang="en-US" dirty="0" smtClean="0"/>
              <a:t>Keep it running with high availability</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All of this is, unfortunately, not possible with traditional IT systems.</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33</a:t>
            </a:fld>
            <a:endParaRPr lang="en-GB"/>
          </a:p>
        </p:txBody>
      </p:sp>
    </p:spTree>
    <p:extLst>
      <p:ext uri="{BB962C8B-B14F-4D97-AF65-F5344CB8AC3E}">
        <p14:creationId xmlns:p14="http://schemas.microsoft.com/office/powerpoint/2010/main" val="57275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Infrastructure as a service (IaaS) is an instant computing infrastructure, provisioned and managed over the Internet.</a:t>
            </a:r>
          </a:p>
          <a:p>
            <a:r>
              <a:rPr lang="en-US" dirty="0" smtClean="0"/>
              <a:t>Quickly scale up and down with demand, and only pay for what you use.</a:t>
            </a:r>
          </a:p>
          <a:p>
            <a:endParaRPr lang="en-US" dirty="0" smtClean="0"/>
          </a:p>
          <a:p>
            <a:r>
              <a:rPr lang="en-US" dirty="0" smtClean="0"/>
              <a:t>IaaS helps to avoid the expense of buying and managing your own physical servers and other data </a:t>
            </a:r>
            <a:r>
              <a:rPr lang="en-US" dirty="0" err="1" smtClean="0"/>
              <a:t>centre</a:t>
            </a:r>
            <a:r>
              <a:rPr lang="en-US" dirty="0" smtClean="0"/>
              <a:t> infrastructure. Each resource is typically offered as a separate service component (which you would need to pay for only if you need it and use it). </a:t>
            </a:r>
          </a:p>
          <a:p>
            <a:endParaRPr lang="en-US" dirty="0" smtClean="0"/>
          </a:p>
          <a:p>
            <a:r>
              <a:rPr lang="en-US" dirty="0" smtClean="0"/>
              <a:t>The cloud provider manages the infrastructure, while the user is responsible for purchasing, installing, configuring and managing their own software (operating systems, middleware, application, etc.).</a:t>
            </a:r>
          </a:p>
          <a:p>
            <a:endParaRPr lang="en-US" dirty="0" smtClean="0"/>
          </a:p>
          <a:p>
            <a:endParaRPr lang="en-US" dirty="0" smtClean="0"/>
          </a:p>
          <a:p>
            <a:r>
              <a:rPr lang="en-US" dirty="0" smtClean="0"/>
              <a:t>Common scenarios:</a:t>
            </a:r>
          </a:p>
          <a:p>
            <a:pPr marL="171450" indent="-171450">
              <a:buFontTx/>
              <a:buChar char="-"/>
            </a:pPr>
            <a:r>
              <a:rPr lang="en-US" dirty="0" smtClean="0"/>
              <a:t>Test and development</a:t>
            </a:r>
          </a:p>
          <a:p>
            <a:pPr marL="171450" indent="-171450">
              <a:buFontTx/>
              <a:buChar char="-"/>
            </a:pPr>
            <a:r>
              <a:rPr lang="en-US" dirty="0" smtClean="0"/>
              <a:t>Website hosting</a:t>
            </a:r>
          </a:p>
          <a:p>
            <a:pPr marL="171450" indent="-171450">
              <a:buFontTx/>
              <a:buChar char="-"/>
            </a:pPr>
            <a:r>
              <a:rPr lang="en-US" dirty="0" smtClean="0"/>
              <a:t>Storage, back-up and recovery.</a:t>
            </a:r>
          </a:p>
          <a:p>
            <a:pPr marL="171450" indent="-171450">
              <a:buFontTx/>
              <a:buChar char="-"/>
            </a:pPr>
            <a:r>
              <a:rPr lang="en-US" dirty="0" smtClean="0"/>
              <a:t>Web apps – infrastructure to support web apps including storage, web and application servers, and networking resources. </a:t>
            </a:r>
            <a:r>
              <a:rPr lang="en-US" dirty="0" err="1" smtClean="0"/>
              <a:t>Organisations</a:t>
            </a:r>
            <a:r>
              <a:rPr lang="en-US" dirty="0" smtClean="0"/>
              <a:t> can easily deploy web apps and scale the infrastructure up and down when the demand for the app is unpredictable.</a:t>
            </a:r>
          </a:p>
          <a:p>
            <a:pPr marL="171450" indent="-171450">
              <a:buFontTx/>
              <a:buChar char="-"/>
            </a:pPr>
            <a:r>
              <a:rPr lang="en-US" dirty="0" smtClean="0"/>
              <a:t>High-performance computing – doing computations that require enormous computing power from time to time will be more economical to do in a pay-as-you-go cloud setting. Not always the best performing though, why?</a:t>
            </a:r>
          </a:p>
          <a:p>
            <a:pPr marL="171450" indent="-171450">
              <a:buFontTx/>
              <a:buChar char="-"/>
            </a:pPr>
            <a:r>
              <a:rPr lang="en-US" dirty="0" smtClean="0"/>
              <a:t>Big data analysis – analyzing data to get valuable insights, trends, patterns often requires huge amount of processing power, which the IaaS can provide (again) economically. </a:t>
            </a:r>
          </a:p>
          <a:p>
            <a:pPr marL="171450" indent="-171450">
              <a:buFontTx/>
              <a:buChar char="-"/>
            </a:pPr>
            <a:endParaRPr lang="en-US" dirty="0" smtClean="0"/>
          </a:p>
          <a:p>
            <a:pPr marL="0" indent="0">
              <a:buFontTx/>
              <a:buNone/>
            </a:pPr>
            <a:r>
              <a:rPr lang="en-US" dirty="0" smtClean="0"/>
              <a:t>Advantages of IaaS:</a:t>
            </a:r>
          </a:p>
          <a:p>
            <a:pPr marL="171450" indent="-171450">
              <a:buFontTx/>
              <a:buChar char="-"/>
            </a:pPr>
            <a:r>
              <a:rPr lang="en-US" dirty="0" smtClean="0"/>
              <a:t>Eliminates capital expense and reduces ongoing costs. Similar for maintenance and IT management.</a:t>
            </a:r>
          </a:p>
          <a:p>
            <a:pPr marL="171450" indent="-171450">
              <a:buFontTx/>
              <a:buChar char="-"/>
            </a:pPr>
            <a:r>
              <a:rPr lang="en-US" dirty="0" smtClean="0"/>
              <a:t>Improves business continuity and disaster recovery (high availability, reliability, fault tolerance).</a:t>
            </a:r>
          </a:p>
          <a:p>
            <a:pPr marL="171450" indent="-171450">
              <a:buFontTx/>
              <a:buChar char="-"/>
            </a:pPr>
            <a:r>
              <a:rPr lang="en-US" dirty="0" smtClean="0"/>
              <a:t>Fast and on-demand get new resources.</a:t>
            </a:r>
          </a:p>
          <a:p>
            <a:pPr marL="171450" indent="-171450">
              <a:buFontTx/>
              <a:buChar char="-"/>
            </a:pPr>
            <a:r>
              <a:rPr lang="en-US" dirty="0" smtClean="0"/>
              <a:t>Respond more quickly to shifting business conditions – flexibility to easily scale up and down the resources to accommodate spikes in demand for your application.</a:t>
            </a:r>
          </a:p>
          <a:p>
            <a:pPr marL="171450" indent="-171450">
              <a:buFontTx/>
              <a:buChar char="-"/>
            </a:pPr>
            <a:r>
              <a:rPr lang="en-US" dirty="0" smtClean="0"/>
              <a:t>Potentially better security (depending on the SLA you’ve signed with the cloud vendor)</a:t>
            </a:r>
          </a:p>
          <a:p>
            <a:pPr marL="171450" indent="-171450">
              <a:buFontTx/>
              <a:buChar char="-"/>
            </a:pPr>
            <a:endParaRPr lang="en-US" dirty="0" smtClean="0"/>
          </a:p>
          <a:p>
            <a:pPr marL="171450" indent="-171450">
              <a:buFontTx/>
              <a:buChar char="-"/>
            </a:pP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41</a:t>
            </a:fld>
            <a:endParaRPr lang="en-GB"/>
          </a:p>
        </p:txBody>
      </p:sp>
    </p:spTree>
    <p:extLst>
      <p:ext uri="{BB962C8B-B14F-4D97-AF65-F5344CB8AC3E}">
        <p14:creationId xmlns:p14="http://schemas.microsoft.com/office/powerpoint/2010/main" val="234376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PaaS allows you to avoid the expense and complexity of buying and managing software licenses.</a:t>
            </a:r>
          </a:p>
          <a:p>
            <a:endParaRPr lang="en-US" dirty="0" smtClean="0"/>
          </a:p>
          <a:p>
            <a:r>
              <a:rPr lang="en-US" dirty="0" smtClean="0"/>
              <a:t>Common PaaS scenarios:</a:t>
            </a:r>
          </a:p>
          <a:p>
            <a:pPr marL="171450" indent="-171450">
              <a:buFontTx/>
              <a:buChar char="-"/>
            </a:pPr>
            <a:r>
              <a:rPr lang="en-US" dirty="0" smtClean="0"/>
              <a:t>Development framework</a:t>
            </a:r>
          </a:p>
          <a:p>
            <a:pPr marL="171450" indent="-171450">
              <a:buFontTx/>
              <a:buChar char="-"/>
            </a:pPr>
            <a:r>
              <a:rPr lang="en-US" dirty="0" smtClean="0"/>
              <a:t>Analytics or business intelligence.</a:t>
            </a:r>
          </a:p>
          <a:p>
            <a:pPr marL="171450" indent="-171450">
              <a:buFontTx/>
              <a:buChar char="-"/>
            </a:pPr>
            <a:r>
              <a:rPr lang="en-US" dirty="0" smtClean="0"/>
              <a:t>Additional services: workflow, directory, security and scheduling.</a:t>
            </a:r>
          </a:p>
          <a:p>
            <a:pPr marL="0" indent="0">
              <a:buFontTx/>
              <a:buNone/>
            </a:pPr>
            <a:endParaRPr lang="en-US" dirty="0" smtClean="0"/>
          </a:p>
          <a:p>
            <a:pPr marL="171450" indent="-171450">
              <a:buFontTx/>
              <a:buChar char="-"/>
            </a:pPr>
            <a:endParaRPr lang="en-US" dirty="0" smtClean="0"/>
          </a:p>
          <a:p>
            <a:pPr marL="0" indent="0">
              <a:buFontTx/>
              <a:buNone/>
            </a:pPr>
            <a:r>
              <a:rPr lang="en-US" dirty="0" err="1" smtClean="0"/>
              <a:t>Serverless</a:t>
            </a:r>
            <a:r>
              <a:rPr lang="en-US" dirty="0" smtClean="0"/>
              <a:t> computing is the abstraction of servers, infrastructure and operating systems. When you build</a:t>
            </a:r>
            <a:br>
              <a:rPr lang="en-US" dirty="0" smtClean="0"/>
            </a:br>
            <a:r>
              <a:rPr lang="en-US" dirty="0" err="1" smtClean="0"/>
              <a:t>serverless</a:t>
            </a:r>
            <a:r>
              <a:rPr lang="en-US" dirty="0" smtClean="0"/>
              <a:t> applications you do not need to provision and manage any servers, so you can take your mind</a:t>
            </a:r>
            <a:br>
              <a:rPr lang="en-US" dirty="0" smtClean="0"/>
            </a:br>
            <a:r>
              <a:rPr lang="en-US" dirty="0" smtClean="0"/>
              <a:t>off infrastructure concerns. </a:t>
            </a:r>
          </a:p>
          <a:p>
            <a:pPr marL="0" indent="0">
              <a:buFontTx/>
              <a:buNone/>
            </a:pPr>
            <a:endParaRPr lang="en-US" dirty="0" smtClean="0"/>
          </a:p>
          <a:p>
            <a:pPr marL="0" indent="0">
              <a:buFontTx/>
              <a:buNone/>
            </a:pPr>
            <a:r>
              <a:rPr lang="en-US" dirty="0" smtClean="0"/>
              <a:t>Why </a:t>
            </a:r>
            <a:r>
              <a:rPr lang="en-US" dirty="0" err="1" smtClean="0"/>
              <a:t>serverless</a:t>
            </a:r>
            <a:r>
              <a:rPr lang="en-US" dirty="0" smtClean="0"/>
              <a:t>?</a:t>
            </a:r>
          </a:p>
          <a:p>
            <a:pPr marL="171450" indent="-171450">
              <a:buFontTx/>
              <a:buChar char="-"/>
            </a:pPr>
            <a:r>
              <a:rPr lang="en-US" dirty="0" smtClean="0"/>
              <a:t>Benefit from fully managed services – deploy code and it runs with high availability without you or your</a:t>
            </a:r>
            <a:br>
              <a:rPr lang="en-US" dirty="0" smtClean="0"/>
            </a:br>
            <a:r>
              <a:rPr lang="en-US" dirty="0" smtClean="0"/>
              <a:t>team having to be burdened with the management of the infrastructure.</a:t>
            </a:r>
          </a:p>
          <a:p>
            <a:pPr marL="171450" indent="-171450">
              <a:buFontTx/>
              <a:buChar char="-"/>
            </a:pPr>
            <a:r>
              <a:rPr lang="en-US" dirty="0" err="1" smtClean="0"/>
              <a:t>Serverless</a:t>
            </a:r>
            <a:r>
              <a:rPr lang="en-US" dirty="0" smtClean="0"/>
              <a:t> compute scales from nothing to tens of thousands of concurrent functions within seconds</a:t>
            </a:r>
            <a:br>
              <a:rPr lang="en-US" dirty="0" smtClean="0"/>
            </a:br>
            <a:r>
              <a:rPr lang="en-US" dirty="0" smtClean="0"/>
              <a:t>to match any workloads (without requiring you to scale configuration – it reacts to events and triggers</a:t>
            </a:r>
            <a:br>
              <a:rPr lang="en-US" dirty="0" smtClean="0"/>
            </a:br>
            <a:r>
              <a:rPr lang="en-US" dirty="0" smtClean="0"/>
              <a:t>in near-real time).</a:t>
            </a:r>
          </a:p>
          <a:p>
            <a:pPr marL="171450" indent="-171450">
              <a:buFontTx/>
              <a:buChar char="-"/>
            </a:pPr>
            <a:r>
              <a:rPr lang="en-US" dirty="0" smtClean="0"/>
              <a:t>You only pay for the time your code is running. </a:t>
            </a:r>
            <a:r>
              <a:rPr lang="en-US" dirty="0" err="1" smtClean="0"/>
              <a:t>Serverless</a:t>
            </a:r>
            <a:r>
              <a:rPr lang="en-US" dirty="0" smtClean="0"/>
              <a:t> computing is event-driven, and resources</a:t>
            </a:r>
            <a:br>
              <a:rPr lang="en-US" dirty="0" smtClean="0"/>
            </a:br>
            <a:r>
              <a:rPr lang="en-US" dirty="0" smtClean="0"/>
              <a:t>are allocated as soon as they are triggered by an event. You are only charged for the time and resources</a:t>
            </a:r>
            <a:br>
              <a:rPr lang="en-US" dirty="0" smtClean="0"/>
            </a:br>
            <a:r>
              <a:rPr lang="en-US" dirty="0" smtClean="0"/>
              <a:t>it takes to execute your code.</a:t>
            </a:r>
          </a:p>
          <a:p>
            <a:pPr marL="171450" indent="-171450">
              <a:buFontTx/>
              <a:buChar char="-"/>
            </a:pPr>
            <a:endParaRPr lang="en-US" dirty="0" smtClean="0"/>
          </a:p>
          <a:p>
            <a:pPr marL="0" indent="0">
              <a:buFontTx/>
              <a:buNone/>
            </a:pPr>
            <a:r>
              <a:rPr lang="en-US" dirty="0" smtClean="0"/>
              <a:t>Examples of </a:t>
            </a:r>
            <a:r>
              <a:rPr lang="en-US" dirty="0" err="1" smtClean="0"/>
              <a:t>serverless</a:t>
            </a:r>
            <a:r>
              <a:rPr lang="en-US" dirty="0" smtClean="0"/>
              <a:t>:</a:t>
            </a:r>
          </a:p>
          <a:p>
            <a:pPr marL="171450" indent="-171450">
              <a:buFontTx/>
              <a:buChar char="-"/>
            </a:pPr>
            <a:r>
              <a:rPr lang="en-US" dirty="0" smtClean="0"/>
              <a:t>Web application architecture.</a:t>
            </a:r>
          </a:p>
          <a:p>
            <a:pPr marL="171450" indent="-171450">
              <a:buFontTx/>
              <a:buChar char="-"/>
            </a:pPr>
            <a:r>
              <a:rPr lang="en-US" dirty="0" err="1" smtClean="0"/>
              <a:t>IoT</a:t>
            </a:r>
            <a:r>
              <a:rPr lang="en-US" dirty="0" smtClean="0"/>
              <a:t> back-end. </a:t>
            </a:r>
            <a:r>
              <a:rPr lang="en-US" dirty="0" err="1" smtClean="0"/>
              <a:t>IoT</a:t>
            </a:r>
            <a:r>
              <a:rPr lang="en-US" dirty="0" smtClean="0"/>
              <a:t> devices send messages to stream analytics, which then calls a cloud function to</a:t>
            </a:r>
            <a:br>
              <a:rPr lang="en-US" dirty="0" smtClean="0"/>
            </a:br>
            <a:r>
              <a:rPr lang="en-US" dirty="0" smtClean="0"/>
              <a:t>transform the message. </a:t>
            </a:r>
          </a:p>
          <a:p>
            <a:pPr marL="171450" indent="-171450">
              <a:buFontTx/>
              <a:buChar char="-"/>
            </a:pPr>
            <a:r>
              <a:rPr lang="en-US" dirty="0" smtClean="0"/>
              <a:t>SaaS integration.</a:t>
            </a:r>
          </a:p>
          <a:p>
            <a:pPr marL="0" indent="0">
              <a:buFontTx/>
              <a:buNone/>
            </a:pPr>
            <a:endParaRPr lang="en-US" dirty="0" smtClean="0"/>
          </a:p>
          <a:p>
            <a:pPr marL="0" indent="0">
              <a:buFontTx/>
              <a:buNone/>
            </a:pPr>
            <a:endParaRPr lang="en-US" dirty="0" smtClean="0"/>
          </a:p>
          <a:p>
            <a:pPr marL="0" indent="0">
              <a:buFontTx/>
              <a:buNone/>
            </a:pPr>
            <a:r>
              <a:rPr lang="en-US" dirty="0" smtClean="0"/>
              <a:t>Azure for </a:t>
            </a:r>
            <a:r>
              <a:rPr lang="en-US" dirty="0" err="1" smtClean="0"/>
              <a:t>serverless</a:t>
            </a:r>
            <a:r>
              <a:rPr lang="en-US" dirty="0" smtClean="0"/>
              <a:t> applications.</a:t>
            </a:r>
          </a:p>
          <a:p>
            <a:pPr marL="171450" indent="-171450">
              <a:buFontTx/>
              <a:buChar char="-"/>
            </a:pPr>
            <a:r>
              <a:rPr lang="en-US" dirty="0" smtClean="0"/>
              <a:t>Compute – functions is an event-driven compute experience that allows you to execute your code, written</a:t>
            </a:r>
            <a:br>
              <a:rPr lang="en-US" dirty="0" smtClean="0"/>
            </a:br>
            <a:r>
              <a:rPr lang="en-US" dirty="0" smtClean="0"/>
              <a:t>in the programming language of your choice, without worrying about the servers. Benefits from scale on demand</a:t>
            </a:r>
            <a:br>
              <a:rPr lang="en-US" dirty="0" smtClean="0"/>
            </a:br>
            <a:r>
              <a:rPr lang="en-US" dirty="0" smtClean="0"/>
              <a:t>and never pay for idle capacity.</a:t>
            </a:r>
          </a:p>
          <a:p>
            <a:pPr marL="171450" indent="-171450">
              <a:buFontTx/>
              <a:buChar char="-"/>
            </a:pPr>
            <a:r>
              <a:rPr lang="en-US" dirty="0" smtClean="0"/>
              <a:t>Storage – durable, highly available, and massively scalable storage for developers of cloud applications. </a:t>
            </a:r>
          </a:p>
          <a:p>
            <a:pPr marL="171450" indent="-171450">
              <a:buFontTx/>
              <a:buChar char="-"/>
            </a:pPr>
            <a:r>
              <a:rPr lang="en-US" dirty="0" smtClean="0"/>
              <a:t>Databases </a:t>
            </a:r>
          </a:p>
          <a:p>
            <a:pPr marL="171450" indent="-171450">
              <a:buFontTx/>
              <a:buChar char="-"/>
            </a:pPr>
            <a:r>
              <a:rPr lang="en-US" dirty="0" smtClean="0"/>
              <a:t>Security and access control</a:t>
            </a:r>
          </a:p>
          <a:p>
            <a:pPr marL="171450" indent="-171450">
              <a:buFontTx/>
              <a:buChar char="-"/>
            </a:pPr>
            <a:r>
              <a:rPr lang="en-US" dirty="0" smtClean="0"/>
              <a:t>Cloud messaging</a:t>
            </a:r>
          </a:p>
          <a:p>
            <a:pPr marL="171450" indent="-171450">
              <a:buFontTx/>
              <a:buChar char="-"/>
            </a:pPr>
            <a:r>
              <a:rPr lang="en-US" dirty="0" smtClean="0"/>
              <a:t>Workflow orchestration</a:t>
            </a:r>
          </a:p>
          <a:p>
            <a:pPr marL="171450" indent="-171450">
              <a:buFontTx/>
              <a:buChar char="-"/>
            </a:pPr>
            <a:r>
              <a:rPr lang="en-US" dirty="0" smtClean="0"/>
              <a:t>API management</a:t>
            </a:r>
          </a:p>
          <a:p>
            <a:pPr marL="171450" indent="-171450">
              <a:buFontTx/>
              <a:buChar char="-"/>
            </a:pPr>
            <a:r>
              <a:rPr lang="en-US" dirty="0" smtClean="0"/>
              <a:t>Analytics – Azure stream analytics, Event hub</a:t>
            </a:r>
          </a:p>
          <a:p>
            <a:pPr marL="171450" indent="-171450">
              <a:buFontTx/>
              <a:buChar char="-"/>
            </a:pPr>
            <a:r>
              <a:rPr lang="en-US" dirty="0" smtClean="0"/>
              <a:t>Intelligence</a:t>
            </a:r>
          </a:p>
          <a:p>
            <a:pPr marL="171450" indent="-171450">
              <a:buFontTx/>
              <a:buChar char="-"/>
            </a:pPr>
            <a:r>
              <a:rPr lang="en-US" dirty="0" smtClean="0"/>
              <a:t>Etc.</a:t>
            </a:r>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42</a:t>
            </a:fld>
            <a:endParaRPr lang="en-GB"/>
          </a:p>
        </p:txBody>
      </p:sp>
    </p:spTree>
    <p:extLst>
      <p:ext uri="{BB962C8B-B14F-4D97-AF65-F5344CB8AC3E}">
        <p14:creationId xmlns:p14="http://schemas.microsoft.com/office/powerpoint/2010/main" val="251907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SaaS allows users to connect to and use cloud-based apps over the Internet.</a:t>
            </a:r>
          </a:p>
          <a:p>
            <a:r>
              <a:rPr lang="en-US" dirty="0" smtClean="0"/>
              <a:t>Common examples are email, calendaring and office tools.</a:t>
            </a:r>
          </a:p>
          <a:p>
            <a:endParaRPr lang="en-US" dirty="0" smtClean="0"/>
          </a:p>
          <a:p>
            <a:r>
              <a:rPr lang="en-US" dirty="0" smtClean="0"/>
              <a:t>The cloud provider manages the hardware and software, and with the appropriate </a:t>
            </a:r>
          </a:p>
          <a:p>
            <a:r>
              <a:rPr lang="en-US" dirty="0" smtClean="0"/>
              <a:t>Service agreement, will ensure the availability and the security of the app</a:t>
            </a:r>
          </a:p>
          <a:p>
            <a:r>
              <a:rPr lang="en-US" dirty="0" smtClean="0"/>
              <a:t>And your data as well. </a:t>
            </a:r>
          </a:p>
          <a:p>
            <a:endParaRPr lang="en-US" dirty="0" smtClean="0"/>
          </a:p>
          <a:p>
            <a:r>
              <a:rPr lang="en-US" dirty="0" smtClean="0"/>
              <a:t>Common SaaS scenarios:</a:t>
            </a:r>
          </a:p>
          <a:p>
            <a:pPr marL="171450" indent="-171450">
              <a:buFontTx/>
              <a:buChar char="-"/>
            </a:pPr>
            <a:r>
              <a:rPr lang="en-US" dirty="0" smtClean="0"/>
              <a:t>Personal use free services (web-based email, etc.)</a:t>
            </a:r>
          </a:p>
          <a:p>
            <a:pPr marL="171450" indent="-171450">
              <a:buFontTx/>
              <a:buChar char="-"/>
            </a:pPr>
            <a:r>
              <a:rPr lang="en-US" dirty="0" smtClean="0"/>
              <a:t>For organizational use you can </a:t>
            </a:r>
            <a:r>
              <a:rPr lang="en-US" dirty="0" err="1" smtClean="0"/>
              <a:t>ren</a:t>
            </a:r>
            <a:r>
              <a:rPr lang="en-US" dirty="0" smtClean="0"/>
              <a:t> (monthly/yearly subscription) apps such as email</a:t>
            </a:r>
            <a:r>
              <a:rPr lang="en-GB" dirty="0" smtClean="0"/>
              <a:t/>
            </a:r>
            <a:br>
              <a:rPr lang="en-GB" dirty="0" smtClean="0"/>
            </a:br>
            <a:r>
              <a:rPr lang="en-GB" dirty="0" smtClean="0"/>
              <a:t>collaboration tools, sophisticated business applications such as CRM, ERP and </a:t>
            </a:r>
            <a:br>
              <a:rPr lang="en-GB" dirty="0" smtClean="0"/>
            </a:br>
            <a:r>
              <a:rPr lang="en-GB" dirty="0" smtClean="0"/>
              <a:t>document management applications. </a:t>
            </a:r>
          </a:p>
          <a:p>
            <a:pPr marL="171450" indent="-171450">
              <a:buFontTx/>
              <a:buChar char="-"/>
            </a:pPr>
            <a:endParaRPr lang="en-US" dirty="0" smtClean="0"/>
          </a:p>
          <a:p>
            <a:pPr marL="171450" indent="-171450">
              <a:buFontTx/>
              <a:buChar char="-"/>
            </a:pPr>
            <a:endParaRPr lang="en-US" dirty="0" smtClean="0"/>
          </a:p>
          <a:p>
            <a:pPr marL="0" indent="0">
              <a:buFontTx/>
              <a:buNone/>
            </a:pPr>
            <a:r>
              <a:rPr lang="en-US" dirty="0" smtClean="0"/>
              <a:t>A</a:t>
            </a:r>
            <a:r>
              <a:rPr lang="en-GB" dirty="0" err="1" smtClean="0"/>
              <a:t>dvantages</a:t>
            </a:r>
            <a:r>
              <a:rPr lang="en-GB" dirty="0" smtClean="0"/>
              <a:t>:</a:t>
            </a:r>
          </a:p>
          <a:p>
            <a:pPr marL="171450" indent="-171450">
              <a:buFontTx/>
              <a:buChar char="-"/>
            </a:pPr>
            <a:r>
              <a:rPr lang="en-GB" dirty="0" smtClean="0"/>
              <a:t>only pay for what you use</a:t>
            </a:r>
          </a:p>
          <a:p>
            <a:pPr marL="171450" indent="-171450">
              <a:buFontTx/>
              <a:buChar char="-"/>
            </a:pPr>
            <a:r>
              <a:rPr lang="en-US" dirty="0" smtClean="0"/>
              <a:t>F</a:t>
            </a:r>
            <a:r>
              <a:rPr lang="en-GB" dirty="0" err="1" smtClean="0"/>
              <a:t>ree</a:t>
            </a:r>
            <a:r>
              <a:rPr lang="en-GB" dirty="0" smtClean="0"/>
              <a:t> client software</a:t>
            </a:r>
          </a:p>
          <a:p>
            <a:pPr marL="171450" indent="-171450">
              <a:buFontTx/>
              <a:buChar char="-"/>
            </a:pPr>
            <a:r>
              <a:rPr lang="en-US" dirty="0" smtClean="0"/>
              <a:t>A</a:t>
            </a:r>
            <a:r>
              <a:rPr lang="en-GB" dirty="0" err="1" smtClean="0"/>
              <a:t>ccess</a:t>
            </a:r>
            <a:r>
              <a:rPr lang="en-GB" dirty="0" smtClean="0"/>
              <a:t> app data from everywhere</a:t>
            </a:r>
          </a:p>
          <a:p>
            <a:pPr marL="171450" indent="-171450">
              <a:buFontTx/>
              <a:buChar char="-"/>
            </a:pPr>
            <a:r>
              <a:rPr lang="en-US" dirty="0" smtClean="0"/>
              <a:t>Easy access to sophisticated applications without the outright cost for hosting and managing them.</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43</a:t>
            </a:fld>
            <a:endParaRPr lang="en-GB"/>
          </a:p>
        </p:txBody>
      </p:sp>
    </p:spTree>
    <p:extLst>
      <p:ext uri="{BB962C8B-B14F-4D97-AF65-F5344CB8AC3E}">
        <p14:creationId xmlns:p14="http://schemas.microsoft.com/office/powerpoint/2010/main" val="394193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indent="-228600">
              <a:buAutoNum type="arabicPeriod"/>
            </a:pPr>
            <a:r>
              <a:rPr lang="en-US" dirty="0" smtClean="0"/>
              <a:t>Cost – cloud computing eliminates the capital expense of buying hardware and software, and setting up and running on-site data centers – the racks of servers, the round-the-clock electricity for power and cooling, the IT experts for managing the infrastructure.</a:t>
            </a:r>
          </a:p>
          <a:p>
            <a:pPr marL="228600" indent="-228600">
              <a:buAutoNum type="arabicPeriod"/>
            </a:pPr>
            <a:endParaRPr lang="en-US" dirty="0" smtClean="0"/>
          </a:p>
          <a:p>
            <a:pPr marL="228600" indent="-228600">
              <a:buAutoNum type="arabicPeriod"/>
            </a:pPr>
            <a:r>
              <a:rPr lang="en-US" dirty="0" smtClean="0"/>
              <a:t>Speed – most cloud computing services are provided as self-service and on demand, so even vast amounts of computing resources can be provisioned in minutes, typically with just a few mouse clicks away. Giving businesses a lot of flexibility and taking the pressure off capacity planning. </a:t>
            </a:r>
          </a:p>
          <a:p>
            <a:pPr marL="228600" indent="-228600">
              <a:buAutoNum type="arabicPeriod"/>
            </a:pPr>
            <a:endParaRPr lang="en-US" dirty="0" smtClean="0"/>
          </a:p>
          <a:p>
            <a:pPr marL="228600" indent="-228600">
              <a:buAutoNum type="arabicPeriod"/>
            </a:pPr>
            <a:r>
              <a:rPr lang="en-US" dirty="0" smtClean="0"/>
              <a:t>Global scale and elasticity – the ability to scale elastically. In cloud speak, that means delivering the correct amount of IT resources – more or less computing power, storage, bandwidth – when it’s needed, and from the correct geographic location.</a:t>
            </a:r>
          </a:p>
          <a:p>
            <a:pPr marL="228600" indent="-228600">
              <a:buAutoNum type="arabicPeriod"/>
            </a:pPr>
            <a:endParaRPr lang="en-US" dirty="0" smtClean="0"/>
          </a:p>
          <a:p>
            <a:pPr marL="228600" indent="-228600">
              <a:buAutoNum type="arabicPeriod"/>
            </a:pPr>
            <a:r>
              <a:rPr lang="en-US" dirty="0" smtClean="0"/>
              <a:t>Productivity – on-site data centers typically require a lot of “racking and stacking” – hardware setup, software patching, and other time consuming IT management chores. Cloud computing removes the need for many of these tasks, so IT teams can spend time on achieving more important business goals.</a:t>
            </a:r>
          </a:p>
          <a:p>
            <a:pPr marL="228600" indent="-228600">
              <a:buAutoNum type="arabicPeriod"/>
            </a:pPr>
            <a:endParaRPr lang="en-US" dirty="0" smtClean="0"/>
          </a:p>
          <a:p>
            <a:pPr marL="228600" indent="-228600">
              <a:buAutoNum type="arabicPeriod"/>
            </a:pPr>
            <a:r>
              <a:rPr lang="en-US" dirty="0" smtClean="0"/>
              <a:t>Performance – regular upgrades to latest generation of fast and efficient computing hardware. Reduced network latency for applications and greater economies of scale.</a:t>
            </a:r>
          </a:p>
          <a:p>
            <a:pPr marL="228600" indent="-228600">
              <a:buAutoNum type="arabicPeriod"/>
            </a:pPr>
            <a:endParaRPr lang="en-US" dirty="0" smtClean="0"/>
          </a:p>
          <a:p>
            <a:pPr marL="228600" indent="-228600">
              <a:buAutoNum type="arabicPeriod"/>
            </a:pPr>
            <a:r>
              <a:rPr lang="en-US" dirty="0" smtClean="0"/>
              <a:t>Security – many cloud providers offer a broad set of policies, technologies, and controls that strengthen your security posture overall, helping to protect your data, apps and infrastructure from potential threats.</a:t>
            </a:r>
          </a:p>
          <a:p>
            <a:pPr marL="228600" indent="-228600">
              <a:buAutoNum type="arabicPeriod"/>
            </a:pPr>
            <a:endParaRPr lang="en-US" dirty="0" smtClean="0"/>
          </a:p>
          <a:p>
            <a:pPr marL="228600" indent="-228600">
              <a:buAutoNum type="arabicPeriod"/>
            </a:pPr>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44</a:t>
            </a:fld>
            <a:endParaRPr lang="en-GB"/>
          </a:p>
        </p:txBody>
      </p:sp>
    </p:spTree>
    <p:extLst>
      <p:ext uri="{BB962C8B-B14F-4D97-AF65-F5344CB8AC3E}">
        <p14:creationId xmlns:p14="http://schemas.microsoft.com/office/powerpoint/2010/main" val="405636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lecture is still somewhat an introductory lecture as I do not intend</a:t>
            </a:r>
            <a:r>
              <a:rPr lang="en-US" baseline="0" dirty="0" smtClean="0"/>
              <a:t> to dive too deep into the internals of datacenters, but nevertheless you need to have a broad knowledge of what datacenters how, how they are built, how they have evolved over the years, where they are headed and in principle understand how that affects the way we reason about building both system software and applications that run in the cloud on such datacenter computers.</a:t>
            </a:r>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2</a:t>
            </a:fld>
            <a:endParaRPr lang="en-GB"/>
          </a:p>
        </p:txBody>
      </p:sp>
    </p:spTree>
    <p:extLst>
      <p:ext uri="{BB962C8B-B14F-4D97-AF65-F5344CB8AC3E}">
        <p14:creationId xmlns:p14="http://schemas.microsoft.com/office/powerpoint/2010/main" val="248903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new large datacenters cannot be viewed simply as a collection of collocated servers. Large portion of hardware and software resources in these facilities must work in concert to efficiently deliver good levels of internet service performance. </a:t>
            </a:r>
            <a:r>
              <a:rPr lang="en-US" dirty="0" smtClean="0">
                <a:sym typeface="Wingdings" panose="05000000000000000000" pitchFamily="2" charset="2"/>
              </a:rPr>
              <a:t> </a:t>
            </a:r>
          </a:p>
          <a:p>
            <a:r>
              <a:rPr lang="en-US" dirty="0" smtClean="0">
                <a:sym typeface="Wingdings" panose="05000000000000000000" pitchFamily="2" charset="2"/>
              </a:rPr>
              <a:t>Enterprises often treat a new datacenter as one massive warehouse scale computer.</a:t>
            </a:r>
          </a:p>
          <a:p>
            <a:endParaRPr lang="en-US" dirty="0" smtClean="0">
              <a:sym typeface="Wingdings" panose="05000000000000000000" pitchFamily="2" charset="2"/>
            </a:endParaRPr>
          </a:p>
          <a:p>
            <a:r>
              <a:rPr lang="en-US" dirty="0" smtClean="0">
                <a:sym typeface="Wingdings" panose="05000000000000000000" pitchFamily="2" charset="2"/>
              </a:rPr>
              <a:t>The computing platform required for such large scale services consists of 1000s of computing nodes, with their corresponding networking and storage sub-systems, power distribution ad conditioning equipment, and extensive cooling systems. </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3</a:t>
            </a:fld>
            <a:endParaRPr lang="en-GB"/>
          </a:p>
        </p:txBody>
      </p:sp>
    </p:spTree>
    <p:extLst>
      <p:ext uri="{BB962C8B-B14F-4D97-AF65-F5344CB8AC3E}">
        <p14:creationId xmlns:p14="http://schemas.microsoft.com/office/powerpoint/2010/main" val="380266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Azure</a:t>
            </a:r>
            <a:r>
              <a:rPr lang="en-US" baseline="0" dirty="0" smtClean="0"/>
              <a:t> has more regions than any other cloud provider</a:t>
            </a:r>
            <a:br>
              <a:rPr lang="en-US" baseline="0" dirty="0" smtClean="0"/>
            </a:br>
            <a:r>
              <a:rPr lang="en-US" baseline="0" dirty="0" smtClean="0"/>
              <a:t>more than 60, 160k miles of fiber and undersea cables connections between the regions</a:t>
            </a:r>
          </a:p>
          <a:p>
            <a:r>
              <a:rPr lang="en-US" baseline="0" dirty="0" smtClean="0"/>
              <a:t>1M+ miles of fiber cable per datacenter</a:t>
            </a:r>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5</a:t>
            </a:fld>
            <a:endParaRPr lang="en-GB"/>
          </a:p>
        </p:txBody>
      </p:sp>
    </p:spTree>
    <p:extLst>
      <p:ext uri="{BB962C8B-B14F-4D97-AF65-F5344CB8AC3E}">
        <p14:creationId xmlns:p14="http://schemas.microsoft.com/office/powerpoint/2010/main" val="324761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subsystem</a:t>
            </a:r>
          </a:p>
          <a:p>
            <a:r>
              <a:rPr lang="en-US" dirty="0"/>
              <a:t>Uninterruptable power supplies (UPS)</a:t>
            </a:r>
          </a:p>
          <a:p>
            <a:r>
              <a:rPr lang="en-US" dirty="0"/>
              <a:t>Ventilation and cooling systems </a:t>
            </a:r>
          </a:p>
          <a:p>
            <a:r>
              <a:rPr lang="en-US" dirty="0"/>
              <a:t>Backup generators</a:t>
            </a:r>
          </a:p>
          <a:p>
            <a:r>
              <a:rPr lang="en-US" dirty="0"/>
              <a:t>Cabling to connect to external network operators</a:t>
            </a:r>
          </a:p>
          <a:p>
            <a:endParaRPr lang="en-US" dirty="0"/>
          </a:p>
          <a:p>
            <a:r>
              <a:rPr lang="en-US" dirty="0"/>
              <a:t>Routers, switches, security devices, storage systems, servers, application delivery controllers, and more.</a:t>
            </a:r>
          </a:p>
          <a:p>
            <a:r>
              <a:rPr lang="en-US" dirty="0"/>
              <a:t>Reliability, efficiency, security, and constant evolution of a datacenter are typically a top priority.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338DC3CC-B773-4632-94C1-618857890DF0}" type="slidenum">
              <a:rPr lang="en-GB" smtClean="0"/>
              <a:pPr>
                <a:defRPr/>
              </a:pPr>
              <a:t>10</a:t>
            </a:fld>
            <a:endParaRPr lang="en-GB"/>
          </a:p>
        </p:txBody>
      </p:sp>
    </p:spTree>
    <p:extLst>
      <p:ext uri="{BB962C8B-B14F-4D97-AF65-F5344CB8AC3E}">
        <p14:creationId xmlns:p14="http://schemas.microsoft.com/office/powerpoint/2010/main" val="229121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standard </a:t>
            </a:r>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15</a:t>
            </a:fld>
            <a:endParaRPr lang="en-GB"/>
          </a:p>
        </p:txBody>
      </p:sp>
    </p:spTree>
    <p:extLst>
      <p:ext uri="{BB962C8B-B14F-4D97-AF65-F5344CB8AC3E}">
        <p14:creationId xmlns:p14="http://schemas.microsoft.com/office/powerpoint/2010/main" val="362624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a:p>
            <a:r>
              <a:rPr lang="en-US" dirty="0" smtClean="0"/>
              <a:t>To </a:t>
            </a:r>
            <a:r>
              <a:rPr lang="en-US" dirty="0" err="1" smtClean="0"/>
              <a:t>backstep</a:t>
            </a:r>
            <a:r>
              <a:rPr lang="en-US" dirty="0" smtClean="0"/>
              <a:t> a little bit, between 1989 and 2005, with the first generation of co-located datacenters that Microsoft paid for, the company bought generic servers from the big tier one suppliers and racked them and stacked them like every other enterprise company of the client/server and dot-com eras did. With these facilities, which had traditional raised floors used in datacenters for decades, the power usage effectiveness of the datacenter – a measure of efficiency that is the total power of the datacenter divided by the total power of the IT gear – was at best around 2.0 and in some cases as high as 3.0. So, that meant for every 1 megawatt of juice consumed by the IT gear doing actual work there was another 1 megawatt of electricity being consumed by the datacenter as voltages were stepped down for battery backup and the gear in the racks and water was chilled and air blown around the datacenter.</a:t>
            </a:r>
          </a:p>
          <a:p>
            <a:endParaRPr lang="en-US" dirty="0" smtClean="0"/>
          </a:p>
          <a:p>
            <a:endParaRPr lang="en-US" dirty="0" smtClean="0"/>
          </a:p>
          <a:p>
            <a:r>
              <a:rPr lang="en-US" dirty="0" smtClean="0"/>
              <a:t>Starting in 2007 with the Columbia 1 datacenter in Quincy and then adding on with the Columbia 2 facility in 2008, which together are the size of a dozen American football fields, Microsoft started using rack-dense system configurations. Each of the datacenters has five rooms with 18 rows of racked up gear. Each room is rated at 2.5 megawatts, and across those ten rooms with the networking and other gear thrown in, the whole thing draws 27.6 megawatts. With the compute density and improved cooling, Microsoft was able to get the PUE of its Generation 2 datacenters down to between 1.4 and 1.6, which means the power distribution and cooling were only adding 40 percent to 60 percent on top of the juice burned by the IT gear itself. This was a big improvement.</a:t>
            </a:r>
          </a:p>
          <a:p>
            <a:endParaRPr lang="en-US" dirty="0" smtClean="0"/>
          </a:p>
          <a:p>
            <a:endParaRPr lang="en-US" dirty="0" smtClean="0"/>
          </a:p>
          <a:p>
            <a:r>
              <a:rPr lang="en-US" dirty="0" smtClean="0"/>
              <a:t>With the Generation 3 datacenters that Microsoft rolled out in 2009, it took on the issue of containing the heat in the datacenter. In some cases with the Generation 3 datacenters the containment came literally from containers – in this case, shipping containers, and with some of the Microsoft locations (such as those used in its Chicago facilities), the containers were double stacked and packed with gear. (See </a:t>
            </a:r>
            <a:r>
              <a:rPr lang="en-US" dirty="0" smtClean="0">
                <a:hlinkClick r:id="rId3"/>
              </a:rPr>
              <a:t>here for more details on this</a:t>
            </a:r>
            <a:r>
              <a:rPr lang="en-US" dirty="0" smtClean="0"/>
              <a:t>.) Microsoft experimented with different designs to contain heat and drive down PUE, including hot aisle containment and air-side economization, which drove the PUE down as low as 1.2.</a:t>
            </a:r>
          </a:p>
          <a:p>
            <a:endParaRPr lang="en-US" dirty="0" smtClean="0"/>
          </a:p>
          <a:p>
            <a:endParaRPr lang="en-US" dirty="0" smtClean="0"/>
          </a:p>
          <a:p>
            <a:r>
              <a:rPr lang="en-US" dirty="0" smtClean="0"/>
              <a:t>“In Generation 4, we learned a few things,” said Bakken. “First, buy the datacenter as a box with a single part number. These integrated modules can either be deployed in a container-like structure, which we call an ITPAC, or a more conventional co-lo design. At the same time we moved away from chiller environments and into chiller-less environments that use outside air for cooling — also known as air-side economization — where it was appropriate. </a:t>
            </a:r>
            <a:r>
              <a:rPr lang="en-US" dirty="0" err="1" smtClean="0"/>
              <a:t>Thsi</a:t>
            </a:r>
            <a:r>
              <a:rPr lang="en-US" dirty="0" smtClean="0"/>
              <a:t> drove our PUE ratings down to the range of 1.12 to 1.2, below our previous designs and far below the industry.”</a:t>
            </a:r>
          </a:p>
          <a:p>
            <a:r>
              <a:rPr lang="en-US" dirty="0" smtClean="0"/>
              <a:t>This is something that is possible in a town like Quincy, where the temperature only rose above 85 degrees for 21 days in the past year.</a:t>
            </a:r>
          </a:p>
          <a:p>
            <a:r>
              <a:rPr lang="en-US" dirty="0" smtClean="0"/>
              <a:t>With the ITPACs, which were manufactured by two different vendors, Microsoft told them that it wanted containerized units of datacenter that would take 440 volt power in and have a plug for the network and run several thousands of servers in a pod. Microsoft did not care how they did it so long as it met the specs and could be rolled into the datacenter. As it turns out, the two vendors had very different designs, with one creating a pod that had a shared hot aisle in the center and two rows of gear on the outside and the other creating a pod that had separate hot and cold aisles. These pods were lifted into a datacenter with a crane and then the roof was put onto the building afterwards, and interestingly, the first day that they went in it snowed like crazy in Quincy and the snow blew in through the side walls and surrounded the pods. (Microsoft eventually put up baffle screens to keep the rain and the snow out but let the wind in.)</a:t>
            </a:r>
          </a:p>
          <a:p>
            <a:r>
              <a:rPr lang="en-US" dirty="0" smtClean="0"/>
              <a:t>Over the years, Microsoft has done a few tweaks and tunings with the Generation 4 datacenters, </a:t>
            </a:r>
            <a:r>
              <a:rPr lang="en-US" dirty="0" smtClean="0">
                <a:hlinkClick r:id="rId4"/>
              </a:rPr>
              <a:t>including getting rid of large-scale </a:t>
            </a:r>
            <a:r>
              <a:rPr lang="en-US" dirty="0" err="1" smtClean="0">
                <a:hlinkClick r:id="rId4"/>
              </a:rPr>
              <a:t>uninterriptible</a:t>
            </a:r>
            <a:r>
              <a:rPr lang="en-US" dirty="0" smtClean="0">
                <a:hlinkClick r:id="rId4"/>
              </a:rPr>
              <a:t> power supplies and putting small batteries inside servers instead</a:t>
            </a:r>
            <a:r>
              <a:rPr lang="en-US" dirty="0" smtClean="0"/>
              <a:t>. After realizing what a hassle it was to have a building with walls and a roof and that it took too long to get the ITPAC pods into the facility, Microsoft went all the way and got rid of the building. With one Generation 4 facility that was built in Quincy, the pods stand in the open air and the network and power are buried in the concrete pad they sit upon. And with a Generation 4 facility in </a:t>
            </a:r>
            <a:r>
              <a:rPr lang="en-US" dirty="0" err="1" smtClean="0"/>
              <a:t>Boydton</a:t>
            </a:r>
            <a:r>
              <a:rPr lang="en-US" dirty="0" smtClean="0"/>
              <a:t>, Virginia, Microsoft deployed adiabatic cooling, where air is blown over screens soaked with water in the walls of the datacenter to create cool air through evaporation of the water rather than using simple outside air cooling alone. (Facebook uses variations of this adiabatic cooling technology in its Forrest City, North Carolina facility.)</a:t>
            </a:r>
          </a:p>
          <a:p>
            <a:endParaRPr lang="en-US" dirty="0" smtClean="0"/>
          </a:p>
          <a:p>
            <a:r>
              <a:rPr lang="en-US" dirty="0" smtClean="0"/>
              <a:t>he Generation 5 datacenters would use 48U (84-inch) tall racks. It looks like there are 20 racks to a row by our count, and at 84 inches that gives you four of the 12U Open Cloud Server enclosures per rack, and that works out to 96 server nodes per rack. The funny bit is that the machines on the left of this image look like the Open Cloud Server, but the ones on the right do not. They look like a different modular blade form factor, and perhaps Microsoft is cooking up a different Open Cloud Server to donate to the Open Compute Project? That looks like seven vertical nodes in a 4U enclosure to our eyes, which would yield a maximum of 84 sleds per node. (These don’t appear to be packed that densely and have other gear in the racks.)</a:t>
            </a:r>
          </a:p>
          <a:p>
            <a:r>
              <a:rPr lang="en-US" dirty="0" smtClean="0"/>
              <a:t>The first Generation 5 maintenance zone has been released to engineering to be populated by servers. The Generation 5 datacenters have lots of power, at 10.5 megawatts each, 42 megawatts for a maintenance zone, and 168 megawatts for the theater of four zones, which Microsoft could build some day but has not committed to do so as yet.</a:t>
            </a:r>
          </a:p>
          <a:p>
            <a:endParaRPr lang="en-GB"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17</a:t>
            </a:fld>
            <a:endParaRPr lang="en-GB"/>
          </a:p>
        </p:txBody>
      </p:sp>
    </p:spTree>
    <p:extLst>
      <p:ext uri="{BB962C8B-B14F-4D97-AF65-F5344CB8AC3E}">
        <p14:creationId xmlns:p14="http://schemas.microsoft.com/office/powerpoint/2010/main" val="42181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generating</a:t>
            </a:r>
            <a:r>
              <a:rPr lang="en-US" baseline="0" dirty="0" smtClean="0"/>
              <a:t> the large hyper-scale 32MW/h datacenters, they moved to creating smaller units of datacenters that could be composed to create larger units, but also more agile when deploying elsewhere. In addition, that enabled them to become even more efficient.</a:t>
            </a:r>
          </a:p>
          <a:p>
            <a:endParaRPr lang="en-US" baseline="0" dirty="0" smtClean="0"/>
          </a:p>
          <a:p>
            <a:r>
              <a:rPr lang="en-US" baseline="0" dirty="0" smtClean="0"/>
              <a:t>Gen 7, was deployed until last year, they simplified the design the electrical system, by intelligent monitoring and software throttling of power usage, etc.</a:t>
            </a:r>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18</a:t>
            </a:fld>
            <a:endParaRPr lang="en-GB"/>
          </a:p>
        </p:txBody>
      </p:sp>
    </p:spTree>
    <p:extLst>
      <p:ext uri="{BB962C8B-B14F-4D97-AF65-F5344CB8AC3E}">
        <p14:creationId xmlns:p14="http://schemas.microsoft.com/office/powerpoint/2010/main" val="420569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datacenters typically build dedicated infrastructures for each workload. Server virtualization has helped break down some of these silos, but in practice this technique can be applied only to a portion of enterprise workloads.</a:t>
            </a:r>
          </a:p>
          <a:p>
            <a:endParaRPr lang="en-US" dirty="0" smtClean="0"/>
          </a:p>
          <a:p>
            <a:r>
              <a:rPr lang="en-US" dirty="0" smtClean="0"/>
              <a:t>Software defined datacenters provide the ability to rapidly match workloads with hardware components from a common pool of infrastructure components. </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00AFC6D0-44D5-4EB7-828F-6F464F83D79A}" type="slidenum">
              <a:rPr lang="en-GB" smtClean="0"/>
              <a:pPr>
                <a:defRPr/>
              </a:pPr>
              <a:t>22</a:t>
            </a:fld>
            <a:endParaRPr lang="en-GB"/>
          </a:p>
        </p:txBody>
      </p:sp>
    </p:spTree>
    <p:extLst>
      <p:ext uri="{BB962C8B-B14F-4D97-AF65-F5344CB8AC3E}">
        <p14:creationId xmlns:p14="http://schemas.microsoft.com/office/powerpoint/2010/main" val="183876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a:t>
            </a:fld>
            <a:endParaRPr lang="de-DE"/>
          </a:p>
        </p:txBody>
      </p:sp>
      <p:sp>
        <p:nvSpPr>
          <p:cNvPr id="7" name="Fußzeilenplatzhalter 6"/>
          <p:cNvSpPr>
            <a:spLocks noGrp="1"/>
          </p:cNvSpPr>
          <p:nvPr>
            <p:ph type="ftr" sz="quarter" idx="13"/>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a:p>
        </p:txBody>
      </p:sp>
      <p:sp>
        <p:nvSpPr>
          <p:cNvPr id="10" name="Fußzeilenplatzhalter 9"/>
          <p:cNvSpPr>
            <a:spLocks noGrp="1"/>
          </p:cNvSpPr>
          <p:nvPr>
            <p:ph type="ftr" sz="quarter" idx="16"/>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4257987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r>
              <a:rPr lang="de-DE" noProof="0" dirty="0"/>
              <a:t/>
            </a: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r>
              <a:rPr lang="de-DE" noProof="0" dirty="0"/>
              <a:t/>
            </a: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a:t>
            </a:fld>
            <a:endParaRPr lang="de-DE"/>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a:t>
            </a:fld>
            <a:endParaRPr lang="de-DE"/>
          </a:p>
        </p:txBody>
      </p:sp>
      <p:sp>
        <p:nvSpPr>
          <p:cNvPr id="8" name="Fußzeilenplatzhalter 7"/>
          <p:cNvSpPr>
            <a:spLocks noGrp="1"/>
          </p:cNvSpPr>
          <p:nvPr>
            <p:ph type="ftr" sz="quarter" idx="12"/>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3025434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marL="176213" indent="-176213">
              <a:lnSpc>
                <a:spcPct val="114000"/>
              </a:lnSpc>
              <a:buClr>
                <a:srgbClr val="005293"/>
              </a:buClr>
              <a:buSzPct val="150000"/>
              <a:buFont typeface="Wingdings" panose="05000000000000000000" pitchFamily="2" charset="2"/>
              <a:buChar char="§"/>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rgbClr val="005293"/>
                </a:solidFill>
              </a:defRPr>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3052733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a:t>
            </a:fld>
            <a:endParaRPr lang="de-DE"/>
          </a:p>
        </p:txBody>
      </p:sp>
      <p:sp>
        <p:nvSpPr>
          <p:cNvPr id="10" name="Fußzeilenplatzhalter 9"/>
          <p:cNvSpPr>
            <a:spLocks noGrp="1"/>
          </p:cNvSpPr>
          <p:nvPr>
            <p:ph type="ftr" sz="quarter" idx="13"/>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3582623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914400"/>
            <a:ext cx="8508999" cy="3781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marL="176213" indent="-176213">
              <a:lnSpc>
                <a:spcPct val="114000"/>
              </a:lnSpc>
              <a:buClr>
                <a:srgbClr val="005293"/>
              </a:buClr>
              <a:buSzPct val="150000"/>
              <a:buFont typeface="Wingdings" panose="05000000000000000000" pitchFamily="2" charset="2"/>
              <a:buChar char="§"/>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1162" y="25572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800" noProof="0" dirty="0">
                <a:solidFill>
                  <a:srgbClr val="005293"/>
                </a:solidFill>
              </a:defRPr>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a:p>
        </p:txBody>
      </p:sp>
    </p:spTree>
    <p:extLst>
      <p:ext uri="{BB962C8B-B14F-4D97-AF65-F5344CB8AC3E}">
        <p14:creationId xmlns:p14="http://schemas.microsoft.com/office/powerpoint/2010/main" val="3210313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marL="176213" indent="-176213">
              <a:lnSpc>
                <a:spcPct val="114000"/>
              </a:lnSpc>
              <a:buClr>
                <a:srgbClr val="005293"/>
              </a:buClr>
              <a:buSzPct val="150000"/>
              <a:buFont typeface="Wingdings" panose="05000000000000000000" pitchFamily="2" charset="2"/>
              <a:buChar char="§"/>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useBgFill="1">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08540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a:t>
            </a:fld>
            <a:endParaRPr lang="de-DE"/>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marL="176213" indent="-176213">
              <a:lnSpc>
                <a:spcPct val="114000"/>
              </a:lnSpc>
              <a:buClr>
                <a:srgbClr val="005293"/>
              </a:buClr>
              <a:buSzPct val="150000"/>
              <a:buFont typeface="Wingdings" panose="05000000000000000000" pitchFamily="2" charset="2"/>
              <a:buChar char="§"/>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marL="176213" indent="-176213">
              <a:lnSpc>
                <a:spcPct val="114000"/>
              </a:lnSpc>
              <a:buClr>
                <a:srgbClr val="005293"/>
              </a:buClr>
              <a:buSzPct val="150000"/>
              <a:buFont typeface="Wingdings" panose="05000000000000000000" pitchFamily="2" charset="2"/>
              <a:buChar char="§"/>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a:p>
        </p:txBody>
      </p:sp>
      <p:sp>
        <p:nvSpPr>
          <p:cNvPr id="8" name="Fußzeilenplatzhalter 7"/>
          <p:cNvSpPr>
            <a:spLocks noGrp="1"/>
          </p:cNvSpPr>
          <p:nvPr>
            <p:ph type="ftr" sz="quarter" idx="17"/>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48675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marL="285750" indent="-285750">
              <a:buClr>
                <a:srgbClr val="005293"/>
              </a:buClr>
              <a:buSzPct val="150000"/>
              <a:buFont typeface="Wingdings" panose="05000000000000000000" pitchFamily="2" charset="2"/>
              <a:buChar char="§"/>
              <a:defRPr sz="1400"/>
            </a:lvl2pPr>
            <a:lvl3pPr>
              <a:defRPr sz="1400" baseline="0"/>
            </a:lvl3pPr>
          </a:lstStyle>
          <a:p>
            <a:pPr lvl="0"/>
            <a:r>
              <a:rPr lang="en-US" smtClean="0"/>
              <a:t>Edit Master text styles</a:t>
            </a:r>
          </a:p>
          <a:p>
            <a:pPr lvl="1"/>
            <a:r>
              <a:rPr lang="en-US" smtClean="0"/>
              <a:t>Second level</a:t>
            </a:r>
          </a:p>
          <a:p>
            <a:pPr lvl="2"/>
            <a:r>
              <a:rPr lang="en-US" smtClean="0"/>
              <a:t>Third level</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a:p>
        </p:txBody>
      </p:sp>
    </p:spTree>
    <p:extLst>
      <p:ext uri="{BB962C8B-B14F-4D97-AF65-F5344CB8AC3E}">
        <p14:creationId xmlns:p14="http://schemas.microsoft.com/office/powerpoint/2010/main" val="2914832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marL="176213" indent="-176213">
              <a:buClr>
                <a:srgbClr val="005293"/>
              </a:buClr>
              <a:buSzPct val="150000"/>
              <a:buFont typeface="Wingdings" panose="05000000000000000000" pitchFamily="2" charset="2"/>
              <a:buChar char="§"/>
              <a:defRPr sz="1400"/>
            </a:lvl2pPr>
            <a:lvl3pPr>
              <a:defRPr sz="1400" baseline="0"/>
            </a:lvl3pPr>
          </a:lstStyle>
          <a:p>
            <a:pPr lvl="0"/>
            <a:r>
              <a:rPr lang="en-US" smtClean="0"/>
              <a:t>Edit Master text styles</a:t>
            </a:r>
          </a:p>
          <a:p>
            <a:pPr lvl="1"/>
            <a:r>
              <a:rPr lang="en-US" smtClean="0"/>
              <a:t>Second level</a:t>
            </a:r>
          </a:p>
          <a:p>
            <a:pPr lvl="2"/>
            <a:r>
              <a:rPr lang="en-US" smtClean="0"/>
              <a:t>Third level</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3155581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r>
              <a:rPr lang="en-US" smtClean="0"/>
              <a:t>Click icon to add picture</a:t>
            </a:r>
            <a:endParaRPr lang="de-DE"/>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911075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a:p>
        </p:txBody>
      </p:sp>
      <p:sp>
        <p:nvSpPr>
          <p:cNvPr id="10" name="Fußzeilenplatzhalter 9"/>
          <p:cNvSpPr>
            <a:spLocks noGrp="1"/>
          </p:cNvSpPr>
          <p:nvPr>
            <p:ph type="ftr" sz="quarter" idx="16"/>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752367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2887-FBB0-478F-90BD-7FCA84496070}"/>
              </a:ext>
            </a:extLst>
          </p:cNvPr>
          <p:cNvSpPr>
            <a:spLocks noGrp="1"/>
          </p:cNvSpPr>
          <p:nvPr>
            <p:ph type="title" hasCustomPrompt="1"/>
          </p:nvPr>
        </p:nvSpPr>
        <p:spPr>
          <a:xfrm>
            <a:off x="157163" y="13692"/>
            <a:ext cx="8829675" cy="994172"/>
          </a:xfrm>
        </p:spPr>
        <p:txBody>
          <a:bodyPr/>
          <a:lstStyle>
            <a:lvl1pPr>
              <a:defRPr b="1">
                <a:solidFill>
                  <a:srgbClr val="002147"/>
                </a:solidFill>
                <a:latin typeface="Arial" panose="020B0604020202020204" pitchFamily="34" charset="0"/>
                <a:cs typeface="Arial" panose="020B0604020202020204" pitchFamily="34" charset="0"/>
              </a:defRPr>
            </a:lvl1pPr>
          </a:lstStyle>
          <a:p>
            <a:r>
              <a:rPr lang="en-US" dirty="0"/>
              <a:t>Today</a:t>
            </a:r>
            <a:endParaRPr lang="en-GB" dirty="0"/>
          </a:p>
        </p:txBody>
      </p:sp>
      <p:sp>
        <p:nvSpPr>
          <p:cNvPr id="3" name="Content Placeholder 2">
            <a:extLst>
              <a:ext uri="{FF2B5EF4-FFF2-40B4-BE49-F238E27FC236}">
                <a16:creationId xmlns:a16="http://schemas.microsoft.com/office/drawing/2014/main" id="{C0D9D02E-EBBF-4290-862E-04D3F86980A6}"/>
              </a:ext>
            </a:extLst>
          </p:cNvPr>
          <p:cNvSpPr>
            <a:spLocks noGrp="1"/>
          </p:cNvSpPr>
          <p:nvPr>
            <p:ph idx="1" hasCustomPrompt="1"/>
          </p:nvPr>
        </p:nvSpPr>
        <p:spPr>
          <a:xfrm>
            <a:off x="157163" y="1255811"/>
            <a:ext cx="8829675" cy="3263504"/>
          </a:xfrm>
        </p:spPr>
        <p:txBody>
          <a:bodyPr/>
          <a:lstStyle>
            <a:lvl1pPr marL="171450" indent="-171450">
              <a:buClr>
                <a:srgbClr val="C00000"/>
              </a:buClr>
              <a:buSzPct val="150000"/>
              <a:buFont typeface="Wingdings" panose="05000000000000000000" pitchFamily="2" charset="2"/>
              <a:buChar char="§"/>
              <a:defRPr/>
            </a:lvl1pPr>
            <a:lvl2pPr marL="514350" indent="-171450">
              <a:buClr>
                <a:schemeClr val="accent1"/>
              </a:buClr>
              <a:buSzPct val="150000"/>
              <a:buFont typeface="Wingdings" panose="05000000000000000000" pitchFamily="2" charset="2"/>
              <a:buChar char="§"/>
              <a:defRPr/>
            </a:lvl2pPr>
            <a:lvl3pPr marL="857250" indent="-171450">
              <a:buClr>
                <a:srgbClr val="003E74"/>
              </a:buClr>
              <a:buFont typeface="Wingdings" panose="05000000000000000000" pitchFamily="2" charset="2"/>
              <a:buChar char="§"/>
              <a:defRPr/>
            </a:lvl3pPr>
          </a:lstStyle>
          <a:p>
            <a:pPr lvl="0"/>
            <a:r>
              <a:rPr lang="en-US" dirty="0"/>
              <a:t>  Edit Master text styles</a:t>
            </a:r>
          </a:p>
          <a:p>
            <a:pPr lvl="1"/>
            <a:r>
              <a:rPr lang="en-US" dirty="0"/>
              <a:t>  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B7CFC85-8510-4C3A-A547-7629895A942B}"/>
              </a:ext>
            </a:extLst>
          </p:cNvPr>
          <p:cNvSpPr>
            <a:spLocks noGrp="1"/>
          </p:cNvSpPr>
          <p:nvPr>
            <p:ph type="dt" sz="half" idx="10"/>
          </p:nvPr>
        </p:nvSpPr>
        <p:spPr>
          <a:xfrm>
            <a:off x="157163" y="4767263"/>
            <a:ext cx="2057400" cy="273844"/>
          </a:xfrm>
        </p:spPr>
        <p:txBody>
          <a:bodyPr/>
          <a:lstStyle/>
          <a:p>
            <a:endParaRPr lang="en-GB"/>
          </a:p>
        </p:txBody>
      </p:sp>
      <p:sp>
        <p:nvSpPr>
          <p:cNvPr id="5" name="Footer Placeholder 4">
            <a:extLst>
              <a:ext uri="{FF2B5EF4-FFF2-40B4-BE49-F238E27FC236}">
                <a16:creationId xmlns:a16="http://schemas.microsoft.com/office/drawing/2014/main" id="{65CCC258-45F5-4704-9042-E625E286371C}"/>
              </a:ext>
            </a:extLst>
          </p:cNvPr>
          <p:cNvSpPr>
            <a:spLocks noGrp="1"/>
          </p:cNvSpPr>
          <p:nvPr>
            <p:ph type="ftr" sz="quarter" idx="11"/>
          </p:nvPr>
        </p:nvSpPr>
        <p:spPr>
          <a:xfrm>
            <a:off x="2793206" y="4767262"/>
            <a:ext cx="3086100" cy="273844"/>
          </a:xfrm>
        </p:spPr>
        <p:txBody>
          <a:bodyPr/>
          <a:lstStyle>
            <a:lvl1pPr>
              <a:defRPr/>
            </a:lvl1pPr>
          </a:lstStyle>
          <a:p>
            <a:r>
              <a:rPr lang="en-GB"/>
              <a:t>C113 Architecture</a:t>
            </a:r>
          </a:p>
        </p:txBody>
      </p:sp>
      <p:sp>
        <p:nvSpPr>
          <p:cNvPr id="6" name="Slide Number Placeholder 5">
            <a:extLst>
              <a:ext uri="{FF2B5EF4-FFF2-40B4-BE49-F238E27FC236}">
                <a16:creationId xmlns:a16="http://schemas.microsoft.com/office/drawing/2014/main" id="{413111D2-C200-42E7-9882-E9857329CF9D}"/>
              </a:ext>
            </a:extLst>
          </p:cNvPr>
          <p:cNvSpPr>
            <a:spLocks noGrp="1"/>
          </p:cNvSpPr>
          <p:nvPr>
            <p:ph type="sldNum" sz="quarter" idx="12"/>
          </p:nvPr>
        </p:nvSpPr>
        <p:spPr>
          <a:xfrm>
            <a:off x="6929438" y="4762500"/>
            <a:ext cx="2057400" cy="273844"/>
          </a:xfrm>
        </p:spPr>
        <p:txBody>
          <a:bodyPr/>
          <a:lstStyle/>
          <a:p>
            <a:fld id="{01D552E2-47A3-4DFD-819A-30B2977BE0E3}" type="slidenum">
              <a:rPr lang="en-GB" smtClean="0"/>
              <a:t>‹#›</a:t>
            </a:fld>
            <a:endParaRPr lang="en-GB"/>
          </a:p>
        </p:txBody>
      </p:sp>
    </p:spTree>
    <p:extLst>
      <p:ext uri="{BB962C8B-B14F-4D97-AF65-F5344CB8AC3E}">
        <p14:creationId xmlns:p14="http://schemas.microsoft.com/office/powerpoint/2010/main" val="2396471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r>
              <a:rPr lang="de-DE" noProof="0" dirty="0"/>
              <a:t/>
            </a: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2240375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r>
              <a:rPr lang="de-DE" noProof="0" dirty="0"/>
              <a:t/>
            </a: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303049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r>
              <a:rPr lang="de-DE" noProof="0" dirty="0"/>
              <a:t/>
            </a: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a:t>
            </a:fld>
            <a:endParaRPr lang="de-DE"/>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33589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marL="176213" indent="-176213">
              <a:lnSpc>
                <a:spcPct val="114000"/>
              </a:lnSpc>
              <a:buClr>
                <a:srgbClr val="005293"/>
              </a:buClr>
              <a:buSzPct val="150000"/>
              <a:buFont typeface="Wingdings" panose="05000000000000000000" pitchFamily="2" charset="2"/>
              <a:buChar char="§"/>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rgbClr val="005293"/>
                </a:solidFill>
              </a:defRPr>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292916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a:t>
            </a:fld>
            <a:endParaRPr lang="de-DE"/>
          </a:p>
        </p:txBody>
      </p:sp>
      <p:sp>
        <p:nvSpPr>
          <p:cNvPr id="8" name="Fußzeilenplatzhalter 7"/>
          <p:cNvSpPr>
            <a:spLocks noGrp="1"/>
          </p:cNvSpPr>
          <p:nvPr>
            <p:ph type="ftr" sz="quarter" idx="12"/>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a:t>
            </a:fld>
            <a:endParaRPr lang="de-DE"/>
          </a:p>
        </p:txBody>
      </p:sp>
      <p:sp>
        <p:nvSpPr>
          <p:cNvPr id="10" name="Fußzeilenplatzhalter 9"/>
          <p:cNvSpPr>
            <a:spLocks noGrp="1"/>
          </p:cNvSpPr>
          <p:nvPr>
            <p:ph type="ftr" sz="quarter" idx="13"/>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218394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a:p>
        </p:txBody>
      </p:sp>
      <p:sp useBgFill="1">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a:p>
        </p:txBody>
      </p:sp>
      <p:sp>
        <p:nvSpPr>
          <p:cNvPr id="8" name="Fußzeilenplatzhalter 7"/>
          <p:cNvSpPr>
            <a:spLocks noGrp="1"/>
          </p:cNvSpPr>
          <p:nvPr>
            <p:ph type="ftr" sz="quarter" idx="17"/>
          </p:nvPr>
        </p:nvSpPr>
        <p:spPr/>
        <p:txBody>
          <a:body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346290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a:p>
        </p:txBody>
      </p:sp>
    </p:spTree>
    <p:extLst>
      <p:ext uri="{BB962C8B-B14F-4D97-AF65-F5344CB8AC3E}">
        <p14:creationId xmlns:p14="http://schemas.microsoft.com/office/powerpoint/2010/main" val="11115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wmf"/><Relationship Id="rId4" Type="http://schemas.openxmlformats.org/officeDocument/2006/relationships/slideLayout" Target="../slideLayouts/slideLayout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w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8.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311162" y="4854985"/>
            <a:ext cx="7829538" cy="288515"/>
          </a:xfrm>
          <a:prstGeom prst="rect">
            <a:avLst/>
          </a:prstGeom>
        </p:spPr>
        <p:txBody>
          <a:bodyPr vert="horz" lIns="0" tIns="45720" rIns="0" bIns="45720" rtlCol="0" anchor="ctr"/>
          <a:lstStyle>
            <a:lvl1pPr algn="l">
              <a:defRPr sz="1100">
                <a:solidFill>
                  <a:schemeClr val="tx1"/>
                </a:solidFill>
              </a:defRPr>
            </a:lvl1pPr>
          </a:lstStyle>
          <a:p>
            <a:r>
              <a:rPr lang="de-DE"/>
              <a:t>Dr. rer. nat. Erika Mustermann (TUM) | kann beliebig erweitert werden | Infos mit Strich trennen</a:t>
            </a:r>
            <a:endParaRPr lang="en-US"/>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a:p>
        </p:txBody>
      </p:sp>
      <p:pic>
        <p:nvPicPr>
          <p:cNvPr id="5" name="Bild 8" descr="20150416 tum logo blau png final.png"/>
          <p:cNvPicPr>
            <a:picLocks noChangeAspect="1"/>
          </p:cNvPicPr>
          <p:nvPr userDrawn="1"/>
        </p:nvPicPr>
        <p:blipFill>
          <a:blip r:embed="rId3"/>
          <a:stretch>
            <a:fillRect/>
          </a:stretch>
        </p:blipFill>
        <p:spPr>
          <a:xfrm>
            <a:off x="8218800" y="324000"/>
            <a:ext cx="604774" cy="31851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331880819"/>
      </p:ext>
    </p:extLst>
  </p:cSld>
  <p:clrMap bg1="lt1" tx1="dk1" bg2="lt2" tx2="dk2" accent1="accent1" accent2="accent2" accent3="accent3" accent4="accent4" accent5="accent5" accent6="accent6" hlink="hlink" folHlink="folHlink"/>
  <p:sldLayoutIdLst>
    <p:sldLayoutId id="2147483729"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a:t>
            </a:fld>
            <a:endParaRPr lang="de-DE" sz="1200">
              <a:latin typeface="+mn-lt"/>
              <a:cs typeface="Arial" pitchFamily="34" charset="0"/>
            </a:endParaRPr>
          </a:p>
        </p:txBody>
      </p:sp>
      <p:pic>
        <p:nvPicPr>
          <p:cNvPr id="5" name="Bild 4" descr="Fahnen_HG.jpg"/>
          <p:cNvPicPr>
            <a:picLocks noChangeAspect="1"/>
          </p:cNvPicPr>
          <p:nvPr/>
        </p:nvPicPr>
        <p:blipFill>
          <a:blip r:embed="rId4"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5"/>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a:p>
        </p:txBody>
      </p:sp>
    </p:spTree>
  </p:cSld>
  <p:clrMap bg1="lt1" tx1="dk1" bg2="lt2" tx2="dk2" accent1="accent1" accent2="accent2" accent3="accent3" accent4="accent4" accent5="accent5" accent6="accent6" hlink="hlink" folHlink="folHlink"/>
  <p:sldLayoutIdLst>
    <p:sldLayoutId id="2147483669" r:id="rId1"/>
    <p:sldLayoutId id="2147483712" r:id="rId2"/>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r>
              <a:rPr lang="de-DE"/>
              <a:t>Dr. rer. nat. Erika Mustermann (TUM) | kann beliebig erweitert werden | Infos mit Strich trennen</a:t>
            </a:r>
            <a:endParaRPr lang="en-US"/>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a:solidFill>
                  <a:schemeClr val="tx2"/>
                </a:solidFill>
                <a:latin typeface="+mn-lt"/>
              </a:rPr>
              <a:t>Lehrstuhl für Mustertechnik</a:t>
            </a:r>
          </a:p>
          <a:p>
            <a:pPr>
              <a:lnSpc>
                <a:spcPts val="900"/>
              </a:lnSpc>
            </a:pPr>
            <a:r>
              <a:rPr lang="de-DE" sz="800">
                <a:solidFill>
                  <a:schemeClr val="tx2"/>
                </a:solidFill>
                <a:latin typeface="+mn-lt"/>
              </a:rPr>
              <a:t>Fakultät für Musterverfahren</a:t>
            </a:r>
          </a:p>
          <a:p>
            <a:pPr>
              <a:lnSpc>
                <a:spcPts val="900"/>
              </a:lnSpc>
            </a:pPr>
            <a:r>
              <a:rPr lang="de-DE" sz="800">
                <a:solidFill>
                  <a:schemeClr val="tx2"/>
                </a:solidFill>
                <a:latin typeface="+mn-lt"/>
              </a:rPr>
              <a:t>Technische Universität</a:t>
            </a:r>
            <a:r>
              <a:rPr lang="de-DE" sz="800" baseline="0">
                <a:solidFill>
                  <a:schemeClr val="tx2"/>
                </a:solidFill>
                <a:latin typeface="+mn-lt"/>
              </a:rPr>
              <a:t> München</a:t>
            </a:r>
            <a:endParaRPr lang="de-DE" sz="80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a:p>
        </p:txBody>
      </p:sp>
      <p:sp>
        <p:nvSpPr>
          <p:cNvPr id="6"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r>
              <a:rPr lang="de-DE"/>
              <a:t>Dr. rer. nat. Erika Mustermann (TUM) | kann beliebig erweitert werden | Infos mit Strich trennen</a:t>
            </a:r>
            <a:endParaRPr lang="en-US"/>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Lst>
  <p:hf hd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r>
              <a:rPr lang="de-DE"/>
              <a:t>Dr. rer. nat. Erika Mustermann (TUM) | kann beliebig erweitert werden | Infos mit Strich trennen</a:t>
            </a:r>
            <a:endParaRPr lang="en-US"/>
          </a:p>
        </p:txBody>
      </p:sp>
      <p:pic>
        <p:nvPicPr>
          <p:cNvPr id="7" name="Bild 6" descr="20150416 tum logo blau png final.png"/>
          <p:cNvPicPr>
            <a:picLocks noChangeAspect="1"/>
          </p:cNvPicPr>
          <p:nvPr/>
        </p:nvPicPr>
        <p:blipFill>
          <a:blip r:embed="rId4"/>
          <a:stretch>
            <a:fillRect/>
          </a:stretch>
        </p:blipFill>
        <p:spPr>
          <a:xfrm>
            <a:off x="8218411" y="324000"/>
            <a:ext cx="604774" cy="318516"/>
          </a:xfrm>
          <a:prstGeom prst="rect">
            <a:avLst/>
          </a:prstGeom>
        </p:spPr>
      </p:pic>
      <p:sp>
        <p:nvSpPr>
          <p:cNvPr id="11" name="Textfeld 10"/>
          <p:cNvSpPr txBox="1"/>
          <p:nvPr/>
        </p:nvSpPr>
        <p:spPr>
          <a:xfrm>
            <a:off x="319506" y="321468"/>
            <a:ext cx="7160425" cy="346249"/>
          </a:xfrm>
          <a:prstGeom prst="rect">
            <a:avLst/>
          </a:prstGeom>
          <a:noFill/>
        </p:spPr>
        <p:txBody>
          <a:bodyPr wrap="square" lIns="0" tIns="0" rIns="0" bIns="0" rtlCol="0">
            <a:spAutoFit/>
          </a:bodyPr>
          <a:lstStyle/>
          <a:p>
            <a:pPr>
              <a:lnSpc>
                <a:spcPts val="900"/>
              </a:lnSpc>
            </a:pPr>
            <a:r>
              <a:rPr lang="de-DE" sz="800">
                <a:solidFill>
                  <a:schemeClr val="tx2"/>
                </a:solidFill>
                <a:latin typeface="+mn-lt"/>
              </a:rPr>
              <a:t>Lehrstuhl für Mustertechnik</a:t>
            </a:r>
          </a:p>
          <a:p>
            <a:pPr>
              <a:lnSpc>
                <a:spcPts val="900"/>
              </a:lnSpc>
            </a:pPr>
            <a:r>
              <a:rPr lang="de-DE" sz="800">
                <a:solidFill>
                  <a:schemeClr val="tx2"/>
                </a:solidFill>
                <a:latin typeface="+mn-lt"/>
              </a:rPr>
              <a:t>Fakultät für Musterverfahren</a:t>
            </a:r>
          </a:p>
          <a:p>
            <a:pPr>
              <a:lnSpc>
                <a:spcPts val="900"/>
              </a:lnSpc>
            </a:pPr>
            <a:r>
              <a:rPr lang="de-DE" sz="800">
                <a:solidFill>
                  <a:schemeClr val="tx2"/>
                </a:solidFill>
                <a:latin typeface="+mn-lt"/>
              </a:rPr>
              <a:t>Technische Universität</a:t>
            </a:r>
            <a:r>
              <a:rPr lang="de-DE" sz="800" baseline="0">
                <a:solidFill>
                  <a:schemeClr val="tx2"/>
                </a:solidFill>
                <a:latin typeface="+mn-lt"/>
              </a:rPr>
              <a:t> München</a:t>
            </a:r>
            <a:endParaRPr lang="de-DE" sz="800">
              <a:solidFill>
                <a:schemeClr val="tx2"/>
              </a:solidFill>
              <a:latin typeface="+mn-lt"/>
            </a:endParaRPr>
          </a:p>
        </p:txBody>
      </p:sp>
    </p:spTree>
    <p:extLst>
      <p:ext uri="{BB962C8B-B14F-4D97-AF65-F5344CB8AC3E}">
        <p14:creationId xmlns:p14="http://schemas.microsoft.com/office/powerpoint/2010/main" val="1950653330"/>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2"/>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a:t>
            </a:fld>
            <a:endParaRPr lang="de-DE"/>
          </a:p>
        </p:txBody>
      </p:sp>
      <p:sp>
        <p:nvSpPr>
          <p:cNvPr id="6"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12403177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30" r:id="rId10"/>
  </p:sldLayoutIdLst>
  <p:hf hdr="0" dt="0"/>
  <p:txStyles>
    <p:titleStyle>
      <a:lvl1pPr algn="l" rtl="0" eaLnBrk="1" fontAlgn="base" hangingPunct="1">
        <a:lnSpc>
          <a:spcPct val="125000"/>
        </a:lnSpc>
        <a:spcBef>
          <a:spcPct val="0"/>
        </a:spcBef>
        <a:spcAft>
          <a:spcPct val="0"/>
        </a:spcAft>
        <a:defRPr sz="25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a:t>
            </a:fld>
            <a:endParaRPr lang="de-DE"/>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a:p>
        </p:txBody>
      </p:sp>
    </p:spTree>
    <p:extLst>
      <p:ext uri="{BB962C8B-B14F-4D97-AF65-F5344CB8AC3E}">
        <p14:creationId xmlns:p14="http://schemas.microsoft.com/office/powerpoint/2010/main" val="298001613"/>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jpg"/><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2.gif"/><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smtClean="0"/>
              <a:t>Cloud-</a:t>
            </a:r>
            <a:r>
              <a:rPr lang="de-DE" dirty="0" err="1" smtClean="0"/>
              <a:t>Based</a:t>
            </a:r>
            <a:r>
              <a:rPr lang="de-DE" dirty="0" smtClean="0"/>
              <a:t> Data Processing</a:t>
            </a:r>
            <a:endParaRPr lang="de-DE" dirty="0"/>
          </a:p>
        </p:txBody>
      </p:sp>
      <p:sp>
        <p:nvSpPr>
          <p:cNvPr id="3" name="Inhaltsplatzhalter 2"/>
          <p:cNvSpPr>
            <a:spLocks noGrp="1"/>
          </p:cNvSpPr>
          <p:nvPr>
            <p:ph idx="10"/>
          </p:nvPr>
        </p:nvSpPr>
        <p:spPr/>
        <p:txBody>
          <a:bodyPr/>
          <a:lstStyle/>
          <a:p>
            <a:r>
              <a:rPr lang="de-DE" sz="2400" dirty="0" smtClean="0"/>
              <a:t>Data Centers</a:t>
            </a:r>
            <a:endParaRPr lang="de-DE" dirty="0" smtClean="0"/>
          </a:p>
          <a:p>
            <a:r>
              <a:rPr lang="de-DE" dirty="0" smtClean="0"/>
              <a:t>Jana </a:t>
            </a:r>
            <a:r>
              <a:rPr lang="de-DE" dirty="0" err="1" smtClean="0"/>
              <a:t>Giceva</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9844-6E2A-4B01-A555-F26F8D3BA829}"/>
              </a:ext>
            </a:extLst>
          </p:cNvPr>
          <p:cNvSpPr>
            <a:spLocks noGrp="1"/>
          </p:cNvSpPr>
          <p:nvPr>
            <p:ph type="title"/>
          </p:nvPr>
        </p:nvSpPr>
        <p:spPr/>
        <p:txBody>
          <a:bodyPr/>
          <a:lstStyle/>
          <a:p>
            <a:r>
              <a:rPr lang="en-US" dirty="0" smtClean="0"/>
              <a:t>Main </a:t>
            </a:r>
            <a:r>
              <a:rPr lang="en-US" dirty="0"/>
              <a:t>components of a </a:t>
            </a:r>
            <a:r>
              <a:rPr lang="en-US" dirty="0" smtClean="0"/>
              <a:t>datacenter</a:t>
            </a:r>
            <a:endParaRPr lang="en-GB" dirty="0"/>
          </a:p>
        </p:txBody>
      </p:sp>
      <p:sp>
        <p:nvSpPr>
          <p:cNvPr id="4" name="Slide Number Placeholder 3">
            <a:extLst>
              <a:ext uri="{FF2B5EF4-FFF2-40B4-BE49-F238E27FC236}">
                <a16:creationId xmlns:a16="http://schemas.microsoft.com/office/drawing/2014/main" id="{E519C896-9618-420B-9848-DC6A01FF0FA0}"/>
              </a:ext>
            </a:extLst>
          </p:cNvPr>
          <p:cNvSpPr>
            <a:spLocks noGrp="1"/>
          </p:cNvSpPr>
          <p:nvPr>
            <p:ph type="sldNum" sz="quarter" idx="11"/>
          </p:nvPr>
        </p:nvSpPr>
        <p:spPr/>
        <p:txBody>
          <a:bodyPr/>
          <a:lstStyle/>
          <a:p>
            <a:pPr>
              <a:defRPr/>
            </a:pPr>
            <a:fld id="{D4855F80-A598-431B-A1BD-B19543103A5E}" type="slidenum">
              <a:rPr lang="en-GB" smtClean="0"/>
              <a:pPr>
                <a:defRPr/>
              </a:pPr>
              <a:t>10</a:t>
            </a:fld>
            <a:endParaRPr lang="en-GB" dirty="0"/>
          </a:p>
        </p:txBody>
      </p:sp>
      <p:pic>
        <p:nvPicPr>
          <p:cNvPr id="9" name="Content Placeholder 5" descr="A close up of text on a white background&#10;&#10;Description generated with high confidence">
            <a:extLst>
              <a:ext uri="{FF2B5EF4-FFF2-40B4-BE49-F238E27FC236}">
                <a16:creationId xmlns:a16="http://schemas.microsoft.com/office/drawing/2014/main" id="{BA67D409-F013-40FD-8BD8-ED64F5CE0D6F}"/>
              </a:ext>
            </a:extLst>
          </p:cNvPr>
          <p:cNvPicPr>
            <a:picLocks noChangeAspect="1"/>
          </p:cNvPicPr>
          <p:nvPr/>
        </p:nvPicPr>
        <p:blipFill rotWithShape="1">
          <a:blip r:embed="rId3">
            <a:extLst>
              <a:ext uri="{28A0092B-C50C-407E-A947-70E740481C1C}">
                <a14:useLocalDpi xmlns:a14="http://schemas.microsoft.com/office/drawing/2010/main" val="0"/>
              </a:ext>
            </a:extLst>
          </a:blip>
          <a:srcRect t="20165" b="888"/>
          <a:stretch/>
        </p:blipFill>
        <p:spPr bwMode="auto">
          <a:xfrm>
            <a:off x="311162" y="673328"/>
            <a:ext cx="7050114" cy="4174417"/>
          </a:xfrm>
          <a:prstGeom prst="rect">
            <a:avLst/>
          </a:prstGeom>
          <a:noFill/>
          <a:ln w="9525">
            <a:noFill/>
            <a:miter lim="800000"/>
            <a:headEnd/>
            <a:tailEnd/>
          </a:ln>
        </p:spPr>
      </p:pic>
      <p:sp>
        <p:nvSpPr>
          <p:cNvPr id="10" name="TextBox 9">
            <a:extLst>
              <a:ext uri="{FF2B5EF4-FFF2-40B4-BE49-F238E27FC236}">
                <a16:creationId xmlns:a16="http://schemas.microsoft.com/office/drawing/2014/main" id="{E25CD4CE-D89D-4E75-8B5E-693B635B106B}"/>
              </a:ext>
            </a:extLst>
          </p:cNvPr>
          <p:cNvSpPr txBox="1"/>
          <p:nvPr/>
        </p:nvSpPr>
        <p:spPr>
          <a:xfrm>
            <a:off x="71438" y="4839892"/>
            <a:ext cx="4492384" cy="276999"/>
          </a:xfrm>
          <a:prstGeom prst="rect">
            <a:avLst/>
          </a:prstGeom>
          <a:noFill/>
        </p:spPr>
        <p:txBody>
          <a:bodyPr wrap="none" rtlCol="0">
            <a:spAutoFit/>
          </a:bodyPr>
          <a:lstStyle/>
          <a:p>
            <a:r>
              <a:rPr lang="en-US" sz="1200" dirty="0" err="1"/>
              <a:t>src</a:t>
            </a:r>
            <a:r>
              <a:rPr lang="en-US" sz="1200" dirty="0"/>
              <a:t>: The Datacenter as a Computer – Barroso, </a:t>
            </a:r>
            <a:r>
              <a:rPr lang="en-US" sz="1200" dirty="0" err="1"/>
              <a:t>Clidaras</a:t>
            </a:r>
            <a:r>
              <a:rPr lang="en-US" sz="1200" dirty="0"/>
              <a:t>, </a:t>
            </a:r>
            <a:r>
              <a:rPr lang="en-US" sz="1200" dirty="0" err="1"/>
              <a:t>Holzle</a:t>
            </a:r>
            <a:r>
              <a:rPr lang="en-US" sz="1200" dirty="0"/>
              <a:t> </a:t>
            </a:r>
            <a:endParaRPr lang="en-GB" sz="1200" dirty="0"/>
          </a:p>
        </p:txBody>
      </p:sp>
    </p:spTree>
    <p:extLst>
      <p:ext uri="{BB962C8B-B14F-4D97-AF65-F5344CB8AC3E}">
        <p14:creationId xmlns:p14="http://schemas.microsoft.com/office/powerpoint/2010/main" val="1030077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564" y="4872623"/>
            <a:ext cx="8508999" cy="524658"/>
          </a:xfrm>
        </p:spPr>
        <p:txBody>
          <a:bodyPr/>
          <a:lstStyle/>
          <a:p>
            <a:r>
              <a:rPr lang="en-US" sz="1000" dirty="0" err="1" smtClean="0"/>
              <a:t>Src</a:t>
            </a:r>
            <a:r>
              <a:rPr lang="en-US" sz="1000" dirty="0" smtClean="0"/>
              <a:t>: the datacenter as a computer </a:t>
            </a:r>
            <a:r>
              <a:rPr lang="en-DE" sz="1000" dirty="0" smtClean="0"/>
              <a:t>–</a:t>
            </a:r>
            <a:r>
              <a:rPr lang="en-US" sz="1000" dirty="0" smtClean="0"/>
              <a:t> an introduction to the design of warehouse-scale machines</a:t>
            </a:r>
            <a:endParaRPr lang="en-US" sz="1000" dirty="0"/>
          </a:p>
        </p:txBody>
      </p:sp>
      <p:sp>
        <p:nvSpPr>
          <p:cNvPr id="3" name="Title 2"/>
          <p:cNvSpPr>
            <a:spLocks noGrp="1"/>
          </p:cNvSpPr>
          <p:nvPr>
            <p:ph type="title"/>
          </p:nvPr>
        </p:nvSpPr>
        <p:spPr/>
        <p:txBody>
          <a:bodyPr/>
          <a:lstStyle/>
          <a:p>
            <a:r>
              <a:rPr lang="en-US" dirty="0" smtClean="0"/>
              <a:t>Traditional Data Center Architecture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11</a:t>
            </a:fld>
            <a:endParaRPr lang="de-DE"/>
          </a:p>
        </p:txBody>
      </p:sp>
      <p:pic>
        <p:nvPicPr>
          <p:cNvPr id="5" name="Picture 4" descr="A close up of a device&#10;&#10;Description generated with very high confidence">
            <a:extLst>
              <a:ext uri="{FF2B5EF4-FFF2-40B4-BE49-F238E27FC236}">
                <a16:creationId xmlns:a16="http://schemas.microsoft.com/office/drawing/2014/main" id="{609A58BF-A40B-42E6-8C31-FA00073EB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2" y="825249"/>
            <a:ext cx="7928228" cy="4086715"/>
          </a:xfrm>
          <a:prstGeom prst="rect">
            <a:avLst/>
          </a:prstGeom>
        </p:spPr>
      </p:pic>
      <p:sp>
        <p:nvSpPr>
          <p:cNvPr id="6" name="Rectangular Callout 5"/>
          <p:cNvSpPr/>
          <p:nvPr/>
        </p:nvSpPr>
        <p:spPr>
          <a:xfrm>
            <a:off x="306564" y="1002082"/>
            <a:ext cx="2361480" cy="638828"/>
          </a:xfrm>
          <a:prstGeom prst="wedgeRectCallout">
            <a:avLst>
              <a:gd name="adj1" fmla="val 57671"/>
              <a:gd name="adj2" fmla="val 4877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400" dirty="0" smtClean="0">
                <a:solidFill>
                  <a:schemeClr val="tx1"/>
                </a:solidFill>
              </a:rPr>
              <a:t>Servers mounted on 19’’ rack cabinets</a:t>
            </a:r>
            <a:endParaRPr lang="en-US" sz="1400" dirty="0" smtClean="0">
              <a:solidFill>
                <a:schemeClr val="tx1"/>
              </a:solidFill>
            </a:endParaRPr>
          </a:p>
        </p:txBody>
      </p:sp>
      <p:sp>
        <p:nvSpPr>
          <p:cNvPr id="7" name="Rectangular Callout 6"/>
          <p:cNvSpPr/>
          <p:nvPr/>
        </p:nvSpPr>
        <p:spPr>
          <a:xfrm>
            <a:off x="4830548" y="4087948"/>
            <a:ext cx="3408842" cy="638828"/>
          </a:xfrm>
          <a:prstGeom prst="wedgeRectCallout">
            <a:avLst>
              <a:gd name="adj1" fmla="val -32142"/>
              <a:gd name="adj2" fmla="val -7279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pPr>
            <a:r>
              <a:rPr lang="en-US" sz="1400" dirty="0" smtClean="0">
                <a:solidFill>
                  <a:schemeClr val="tx1"/>
                </a:solidFill>
              </a:rPr>
              <a:t>Racks are placed in single rows forming corridors between them.</a:t>
            </a:r>
            <a:endParaRPr lang="en-US" sz="1400" dirty="0" smtClean="0">
              <a:solidFill>
                <a:schemeClr val="tx1"/>
              </a:solidFill>
            </a:endParaRPr>
          </a:p>
        </p:txBody>
      </p:sp>
    </p:spTree>
    <p:extLst>
      <p:ext uri="{BB962C8B-B14F-4D97-AF65-F5344CB8AC3E}">
        <p14:creationId xmlns:p14="http://schemas.microsoft.com/office/powerpoint/2010/main" val="765146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rot="16200000">
            <a:off x="5203829" y="2722817"/>
            <a:ext cx="3677583" cy="248212"/>
          </a:xfrm>
        </p:spPr>
        <p:txBody>
          <a:bodyPr/>
          <a:lstStyle/>
          <a:p>
            <a:r>
              <a:rPr lang="en-US" sz="1000" dirty="0" err="1"/>
              <a:t>Src</a:t>
            </a:r>
            <a:r>
              <a:rPr lang="en-US" sz="1000" dirty="0"/>
              <a:t>: the datacenter as a computer </a:t>
            </a:r>
            <a:r>
              <a:rPr lang="en-DE" sz="1000" dirty="0"/>
              <a:t>–</a:t>
            </a:r>
            <a:r>
              <a:rPr lang="en-US" sz="1000" dirty="0"/>
              <a:t> an introduction to the design of warehouse-scale machines</a:t>
            </a:r>
            <a:endParaRPr lang="en-US" sz="1000" dirty="0"/>
          </a:p>
        </p:txBody>
      </p:sp>
      <p:sp>
        <p:nvSpPr>
          <p:cNvPr id="3" name="Title 2"/>
          <p:cNvSpPr>
            <a:spLocks noGrp="1"/>
          </p:cNvSpPr>
          <p:nvPr>
            <p:ph type="title"/>
          </p:nvPr>
        </p:nvSpPr>
        <p:spPr/>
        <p:txBody>
          <a:bodyPr/>
          <a:lstStyle/>
          <a:p>
            <a:r>
              <a:rPr lang="en-US" dirty="0" smtClean="0"/>
              <a:t>A Row of Servers in a Google Data Center</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12</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04" y="838862"/>
            <a:ext cx="6442530" cy="4289967"/>
          </a:xfrm>
          <a:prstGeom prst="rect">
            <a:avLst/>
          </a:prstGeom>
        </p:spPr>
      </p:pic>
    </p:spTree>
    <p:extLst>
      <p:ext uri="{BB962C8B-B14F-4D97-AF65-F5344CB8AC3E}">
        <p14:creationId xmlns:p14="http://schemas.microsoft.com/office/powerpoint/2010/main" val="4191463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7260" y="914400"/>
            <a:ext cx="4130829" cy="3781425"/>
          </a:xfrm>
        </p:spPr>
        <p:txBody>
          <a:bodyPr/>
          <a:lstStyle/>
          <a:p>
            <a:pPr lvl="1"/>
            <a:r>
              <a:rPr lang="en-US" dirty="0" smtClean="0"/>
              <a:t>Today’s DC use shipping containers packed with 1000s servers each.</a:t>
            </a:r>
          </a:p>
          <a:p>
            <a:pPr lvl="1"/>
            <a:endParaRPr lang="en-US" dirty="0"/>
          </a:p>
          <a:p>
            <a:pPr lvl="1"/>
            <a:r>
              <a:rPr lang="en-US" dirty="0" smtClean="0"/>
              <a:t>For repairs, whole containers are replaced.</a:t>
            </a:r>
            <a:endParaRPr lang="en-US" dirty="0"/>
          </a:p>
        </p:txBody>
      </p:sp>
      <p:sp>
        <p:nvSpPr>
          <p:cNvPr id="3" name="Title 2"/>
          <p:cNvSpPr>
            <a:spLocks noGrp="1"/>
          </p:cNvSpPr>
          <p:nvPr>
            <p:ph type="title"/>
          </p:nvPr>
        </p:nvSpPr>
        <p:spPr/>
        <p:txBody>
          <a:bodyPr/>
          <a:lstStyle/>
          <a:p>
            <a:r>
              <a:rPr lang="en-US" dirty="0" smtClean="0"/>
              <a:t>Inside a modern data center</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13</a:t>
            </a:fld>
            <a:endParaRPr lang="de-DE"/>
          </a:p>
        </p:txBody>
      </p:sp>
      <p:pic>
        <p:nvPicPr>
          <p:cNvPr id="5" name="Picture 4" descr="A picture containing indoor&#10;&#10;Description generated with very high confidence">
            <a:extLst>
              <a:ext uri="{FF2B5EF4-FFF2-40B4-BE49-F238E27FC236}">
                <a16:creationId xmlns:a16="http://schemas.microsoft.com/office/drawing/2014/main" id="{65AADE95-7F55-435F-A2D9-3B9032EBBEBF}"/>
              </a:ext>
            </a:extLst>
          </p:cNvPr>
          <p:cNvPicPr>
            <a:picLocks noChangeAspect="1"/>
          </p:cNvPicPr>
          <p:nvPr/>
        </p:nvPicPr>
        <p:blipFill rotWithShape="1">
          <a:blip r:embed="rId2">
            <a:extLst>
              <a:ext uri="{28A0092B-C50C-407E-A947-70E740481C1C}">
                <a14:useLocalDpi xmlns:a14="http://schemas.microsoft.com/office/drawing/2010/main" val="0"/>
              </a:ext>
            </a:extLst>
          </a:blip>
          <a:srcRect l="11774" r="6154"/>
          <a:stretch/>
        </p:blipFill>
        <p:spPr>
          <a:xfrm>
            <a:off x="311162" y="914400"/>
            <a:ext cx="4185153" cy="3381701"/>
          </a:xfrm>
          <a:prstGeom prst="rect">
            <a:avLst/>
          </a:prstGeom>
        </p:spPr>
      </p:pic>
      <p:pic>
        <p:nvPicPr>
          <p:cNvPr id="6" name="Picture 5" descr="A picture containing floor, indoor, building&#10;&#10;Description generated with very high confidence">
            <a:extLst>
              <a:ext uri="{FF2B5EF4-FFF2-40B4-BE49-F238E27FC236}">
                <a16:creationId xmlns:a16="http://schemas.microsoft.com/office/drawing/2014/main" id="{996E7B3D-C87E-49C8-8BE0-2A36FAAF44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3" t="21052" b="12612"/>
          <a:stretch/>
        </p:blipFill>
        <p:spPr>
          <a:xfrm>
            <a:off x="4697260" y="2192055"/>
            <a:ext cx="4117390" cy="1937563"/>
          </a:xfrm>
          <a:prstGeom prst="rect">
            <a:avLst/>
          </a:prstGeom>
        </p:spPr>
      </p:pic>
    </p:spTree>
    <p:extLst>
      <p:ext uri="{BB962C8B-B14F-4D97-AF65-F5344CB8AC3E}">
        <p14:creationId xmlns:p14="http://schemas.microsoft.com/office/powerpoint/2010/main" val="2025793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91" y="914400"/>
            <a:ext cx="4052494" cy="3781425"/>
          </a:xfrm>
        </p:spPr>
        <p:txBody>
          <a:bodyPr/>
          <a:lstStyle/>
          <a:p>
            <a:pPr lvl="1"/>
            <a:r>
              <a:rPr lang="en-US" dirty="0" smtClean="0"/>
              <a:t>DCs consume 3% of global electricity supply</a:t>
            </a:r>
            <a:br>
              <a:rPr lang="en-US" dirty="0" smtClean="0"/>
            </a:br>
            <a:r>
              <a:rPr lang="en-US" dirty="0" smtClean="0"/>
              <a:t>(416.2 </a:t>
            </a:r>
            <a:r>
              <a:rPr lang="en-US" dirty="0" err="1" smtClean="0"/>
              <a:t>TWh</a:t>
            </a:r>
            <a:r>
              <a:rPr lang="en-US" dirty="0" smtClean="0"/>
              <a:t> &gt; UK’s 300 </a:t>
            </a:r>
            <a:r>
              <a:rPr lang="en-US" dirty="0" err="1" smtClean="0"/>
              <a:t>TWh</a:t>
            </a:r>
            <a:r>
              <a:rPr lang="en-US" dirty="0" smtClean="0"/>
              <a:t>)</a:t>
            </a:r>
          </a:p>
          <a:p>
            <a:pPr lvl="1"/>
            <a:endParaRPr lang="en-US" dirty="0"/>
          </a:p>
          <a:p>
            <a:pPr lvl="1"/>
            <a:r>
              <a:rPr lang="en-US" dirty="0" smtClean="0"/>
              <a:t>DCs produce 2% of total greenhouse gas</a:t>
            </a:r>
            <a:br>
              <a:rPr lang="en-US" dirty="0" smtClean="0"/>
            </a:br>
            <a:r>
              <a:rPr lang="en-US" dirty="0" smtClean="0"/>
              <a:t>emissions</a:t>
            </a:r>
          </a:p>
          <a:p>
            <a:pPr lvl="1"/>
            <a:endParaRPr lang="en-US" dirty="0"/>
          </a:p>
          <a:p>
            <a:pPr lvl="1"/>
            <a:r>
              <a:rPr lang="en-US" dirty="0" smtClean="0"/>
              <a:t>DCs produce as much CO2 as The Netherlands</a:t>
            </a:r>
            <a:br>
              <a:rPr lang="en-US" dirty="0" smtClean="0"/>
            </a:br>
            <a:r>
              <a:rPr lang="en-US" dirty="0" smtClean="0"/>
              <a:t>or </a:t>
            </a:r>
            <a:r>
              <a:rPr lang="en-US" dirty="0" err="1" smtClean="0"/>
              <a:t>Argenti</a:t>
            </a:r>
            <a:endParaRPr lang="en-US" dirty="0" smtClean="0"/>
          </a:p>
        </p:txBody>
      </p:sp>
      <p:sp>
        <p:nvSpPr>
          <p:cNvPr id="3" name="Title 2"/>
          <p:cNvSpPr>
            <a:spLocks noGrp="1"/>
          </p:cNvSpPr>
          <p:nvPr>
            <p:ph type="title"/>
          </p:nvPr>
        </p:nvSpPr>
        <p:spPr/>
        <p:txBody>
          <a:bodyPr/>
          <a:lstStyle/>
          <a:p>
            <a:r>
              <a:rPr lang="en-US" dirty="0" smtClean="0"/>
              <a:t>Costs for operating a data center</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14</a:t>
            </a:fld>
            <a:endParaRPr lang="de-DE"/>
          </a:p>
        </p:txBody>
      </p:sp>
      <p:graphicFrame>
        <p:nvGraphicFramePr>
          <p:cNvPr id="5" name="Content Placeholder 6"/>
          <p:cNvGraphicFramePr>
            <a:graphicFrameLocks/>
          </p:cNvGraphicFramePr>
          <p:nvPr>
            <p:extLst>
              <p:ext uri="{D42A27DB-BD31-4B8C-83A1-F6EECF244321}">
                <p14:modId xmlns:p14="http://schemas.microsoft.com/office/powerpoint/2010/main" val="45036289"/>
              </p:ext>
            </p:extLst>
          </p:nvPr>
        </p:nvGraphicFramePr>
        <p:xfrm>
          <a:off x="3718044" y="1603332"/>
          <a:ext cx="5108964" cy="278083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465528" y="1132510"/>
            <a:ext cx="2361480" cy="4708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4000"/>
              </a:lnSpc>
            </a:pPr>
            <a:r>
              <a:rPr lang="en-US" sz="1400" dirty="0" smtClean="0">
                <a:solidFill>
                  <a:schemeClr val="tx1"/>
                </a:solidFill>
              </a:rPr>
              <a:t>Monthly cost = $3’530’920</a:t>
            </a:r>
            <a:endParaRPr lang="en-US" sz="1400" dirty="0" smtClean="0">
              <a:solidFill>
                <a:schemeClr val="tx1"/>
              </a:solidFill>
            </a:endParaRPr>
          </a:p>
        </p:txBody>
      </p:sp>
      <p:sp>
        <p:nvSpPr>
          <p:cNvPr id="7" name="Rectangular Callout 6"/>
          <p:cNvSpPr/>
          <p:nvPr/>
        </p:nvSpPr>
        <p:spPr>
          <a:xfrm>
            <a:off x="3043825" y="3451913"/>
            <a:ext cx="1193992" cy="470821"/>
          </a:xfrm>
          <a:prstGeom prst="wedgeRectCallout">
            <a:avLst>
              <a:gd name="adj1" fmla="val 52366"/>
              <a:gd name="adj2" fmla="val -15831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4000"/>
              </a:lnSpc>
            </a:pPr>
            <a:r>
              <a:rPr lang="en-US" sz="1400" dirty="0" smtClean="0">
                <a:solidFill>
                  <a:schemeClr val="tx1"/>
                </a:solidFill>
              </a:rPr>
              <a:t>31% power</a:t>
            </a:r>
            <a:endParaRPr lang="en-US" sz="1400" dirty="0" smtClean="0">
              <a:solidFill>
                <a:schemeClr val="tx1"/>
              </a:solidFill>
            </a:endParaRPr>
          </a:p>
        </p:txBody>
      </p:sp>
    </p:spTree>
    <p:extLst>
      <p:ext uri="{BB962C8B-B14F-4D97-AF65-F5344CB8AC3E}">
        <p14:creationId xmlns:p14="http://schemas.microsoft.com/office/powerpoint/2010/main" val="37237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smtClean="0"/>
              <a:t>PUE is the ratio of</a:t>
            </a:r>
          </a:p>
          <a:p>
            <a:pPr lvl="2"/>
            <a:r>
              <a:rPr lang="en-US" dirty="0" smtClean="0"/>
              <a:t>The total amount of energy used by a DC facility</a:t>
            </a:r>
          </a:p>
          <a:p>
            <a:pPr lvl="2"/>
            <a:r>
              <a:rPr lang="en-US" dirty="0" smtClean="0"/>
              <a:t>To the energy delivered to the computing equipment</a:t>
            </a:r>
          </a:p>
          <a:p>
            <a:pPr lvl="2"/>
            <a:endParaRPr lang="en-US" dirty="0"/>
          </a:p>
          <a:p>
            <a:pPr lvl="1"/>
            <a:r>
              <a:rPr lang="en-US" b="1" dirty="0" smtClean="0"/>
              <a:t>PUE is the inverse of data center infrastructure efficiency</a:t>
            </a:r>
          </a:p>
          <a:p>
            <a:pPr lvl="1"/>
            <a:endParaRPr lang="en-US" dirty="0"/>
          </a:p>
          <a:p>
            <a:pPr lvl="1"/>
            <a:r>
              <a:rPr lang="en-US" b="1" dirty="0" smtClean="0"/>
              <a:t>Total facility power </a:t>
            </a:r>
            <a:r>
              <a:rPr lang="en-US" dirty="0" smtClean="0"/>
              <a:t>= covers </a:t>
            </a:r>
            <a:r>
              <a:rPr lang="en-US" b="1" dirty="0" smtClean="0"/>
              <a:t>IT systems </a:t>
            </a:r>
            <a:r>
              <a:rPr lang="en-US" dirty="0" smtClean="0"/>
              <a:t>(servers, network, storage) + </a:t>
            </a:r>
            <a:br>
              <a:rPr lang="en-US" dirty="0" smtClean="0"/>
            </a:br>
            <a:r>
              <a:rPr lang="en-US" dirty="0" smtClean="0"/>
              <a:t>                                    </a:t>
            </a:r>
            <a:r>
              <a:rPr lang="en-US" b="1" dirty="0" smtClean="0"/>
              <a:t>other equipment </a:t>
            </a:r>
            <a:r>
              <a:rPr lang="en-US" dirty="0" smtClean="0"/>
              <a:t>(cooling, UPS, switch gear, generators, lights, fans, etc.)</a:t>
            </a:r>
            <a:endParaRPr lang="en-US" dirty="0"/>
          </a:p>
        </p:txBody>
      </p:sp>
      <p:sp>
        <p:nvSpPr>
          <p:cNvPr id="3" name="Title 2"/>
          <p:cNvSpPr>
            <a:spLocks noGrp="1"/>
          </p:cNvSpPr>
          <p:nvPr>
            <p:ph type="title"/>
          </p:nvPr>
        </p:nvSpPr>
        <p:spPr/>
        <p:txBody>
          <a:bodyPr/>
          <a:lstStyle/>
          <a:p>
            <a:r>
              <a:rPr lang="en-US" dirty="0" smtClean="0"/>
              <a:t>Power Usage Effectiveness (PUE)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15</a:t>
            </a:fld>
            <a:endParaRPr lang="de-DE"/>
          </a:p>
        </p:txBody>
      </p:sp>
    </p:spTree>
    <p:extLst>
      <p:ext uri="{BB962C8B-B14F-4D97-AF65-F5344CB8AC3E}">
        <p14:creationId xmlns:p14="http://schemas.microsoft.com/office/powerpoint/2010/main" val="404583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smtClean="0"/>
              <a:t>Location of the DC </a:t>
            </a:r>
            <a:r>
              <a:rPr lang="en-DE" dirty="0" smtClean="0"/>
              <a:t>–</a:t>
            </a:r>
            <a:r>
              <a:rPr lang="en-US" dirty="0" smtClean="0"/>
              <a:t> cooling and power load factor</a:t>
            </a:r>
          </a:p>
          <a:p>
            <a:pPr lvl="1"/>
            <a:endParaRPr lang="en-US" dirty="0"/>
          </a:p>
          <a:p>
            <a:pPr lvl="1"/>
            <a:r>
              <a:rPr lang="en-US" b="1" dirty="0" smtClean="0"/>
              <a:t>Raise temperature of aisles</a:t>
            </a:r>
          </a:p>
          <a:p>
            <a:pPr lvl="2"/>
            <a:r>
              <a:rPr lang="en-US" dirty="0" smtClean="0"/>
              <a:t>Usually 18-20 C; Google at 27 C</a:t>
            </a:r>
          </a:p>
          <a:p>
            <a:pPr lvl="2"/>
            <a:r>
              <a:rPr lang="en-US" dirty="0" smtClean="0"/>
              <a:t>Possibly up to 35 C (trade off failures vs. cooling costs)</a:t>
            </a:r>
          </a:p>
          <a:p>
            <a:pPr lvl="2"/>
            <a:endParaRPr lang="en-US" dirty="0" smtClean="0"/>
          </a:p>
          <a:p>
            <a:pPr lvl="1"/>
            <a:r>
              <a:rPr lang="en-US" b="1" dirty="0" smtClean="0"/>
              <a:t>Reduce conversion of energy</a:t>
            </a:r>
          </a:p>
          <a:p>
            <a:pPr lvl="2"/>
            <a:r>
              <a:rPr lang="en-US" dirty="0" smtClean="0"/>
              <a:t>E.g., Google motherboards work at 12V </a:t>
            </a:r>
            <a:br>
              <a:rPr lang="en-US" dirty="0" smtClean="0"/>
            </a:br>
            <a:r>
              <a:rPr lang="en-US" dirty="0" smtClean="0"/>
              <a:t>rather than 3.3/5V</a:t>
            </a:r>
          </a:p>
          <a:p>
            <a:pPr lvl="2"/>
            <a:endParaRPr lang="en-US" dirty="0"/>
          </a:p>
          <a:p>
            <a:pPr lvl="1"/>
            <a:r>
              <a:rPr lang="en-US" b="1" dirty="0" smtClean="0"/>
              <a:t>Go to extreme environments</a:t>
            </a:r>
          </a:p>
          <a:p>
            <a:pPr lvl="2"/>
            <a:r>
              <a:rPr lang="en-US" dirty="0" smtClean="0"/>
              <a:t>Arctic circle (Facebook)</a:t>
            </a:r>
          </a:p>
          <a:p>
            <a:pPr lvl="2"/>
            <a:r>
              <a:rPr lang="en-US" dirty="0" smtClean="0"/>
              <a:t>Floating boats (Google)</a:t>
            </a:r>
          </a:p>
          <a:p>
            <a:pPr lvl="2"/>
            <a:r>
              <a:rPr lang="en-US" dirty="0" smtClean="0"/>
              <a:t>Underwater DC (Microsoft)</a:t>
            </a:r>
          </a:p>
          <a:p>
            <a:pPr lvl="2"/>
            <a:endParaRPr lang="en-US" dirty="0" smtClean="0"/>
          </a:p>
          <a:p>
            <a:pPr lvl="1"/>
            <a:r>
              <a:rPr lang="en-US" b="1" dirty="0" smtClean="0"/>
              <a:t>Reuse dissipated heat</a:t>
            </a:r>
            <a:endParaRPr lang="en-US" b="1" dirty="0"/>
          </a:p>
        </p:txBody>
      </p:sp>
      <p:sp>
        <p:nvSpPr>
          <p:cNvPr id="3" name="Title 2"/>
          <p:cNvSpPr>
            <a:spLocks noGrp="1"/>
          </p:cNvSpPr>
          <p:nvPr>
            <p:ph type="title"/>
          </p:nvPr>
        </p:nvSpPr>
        <p:spPr/>
        <p:txBody>
          <a:bodyPr/>
          <a:lstStyle/>
          <a:p>
            <a:r>
              <a:rPr lang="en-US" dirty="0" smtClean="0"/>
              <a:t>Achieving PUE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16</a:t>
            </a:fld>
            <a:endParaRPr lang="de-DE"/>
          </a:p>
        </p:txBody>
      </p:sp>
      <p:pic>
        <p:nvPicPr>
          <p:cNvPr id="5" name="Picture 2" descr="C:\Users\costa\Desktop\slides\Slide20.jpg"/>
          <p:cNvPicPr>
            <a:picLocks noChangeAspect="1" noChangeArrowheads="1"/>
          </p:cNvPicPr>
          <p:nvPr/>
        </p:nvPicPr>
        <p:blipFill rotWithShape="1">
          <a:blip r:embed="rId2" cstate="print">
            <a:extLst/>
          </a:blip>
          <a:srcRect l="4354" t="55499" r="3553" b="7985"/>
          <a:stretch/>
        </p:blipFill>
        <p:spPr bwMode="auto">
          <a:xfrm>
            <a:off x="4863718" y="755240"/>
            <a:ext cx="3963290" cy="1178650"/>
          </a:xfrm>
          <a:prstGeom prst="rect">
            <a:avLst/>
          </a:prstGeom>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518" y="2280356"/>
            <a:ext cx="4435643" cy="2495049"/>
          </a:xfrm>
          <a:prstGeom prst="rect">
            <a:avLst/>
          </a:prstGeom>
        </p:spPr>
      </p:pic>
      <p:cxnSp>
        <p:nvCxnSpPr>
          <p:cNvPr id="8" name="Straight Arrow Connector 7"/>
          <p:cNvCxnSpPr/>
          <p:nvPr/>
        </p:nvCxnSpPr>
        <p:spPr>
          <a:xfrm flipV="1">
            <a:off x="2605414" y="3632548"/>
            <a:ext cx="1640909" cy="225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151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Case study: Microsoft</a:t>
            </a:r>
          </a:p>
          <a:p>
            <a:pPr lvl="1"/>
            <a:endParaRPr lang="en-US" dirty="0"/>
          </a:p>
        </p:txBody>
      </p:sp>
      <p:sp>
        <p:nvSpPr>
          <p:cNvPr id="3" name="Title 2"/>
          <p:cNvSpPr>
            <a:spLocks noGrp="1"/>
          </p:cNvSpPr>
          <p:nvPr>
            <p:ph type="title"/>
          </p:nvPr>
        </p:nvSpPr>
        <p:spPr/>
        <p:txBody>
          <a:bodyPr/>
          <a:lstStyle/>
          <a:p>
            <a:r>
              <a:rPr lang="en-US" dirty="0" smtClean="0"/>
              <a:t>Evolution of data center design</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17</a:t>
            </a:fld>
            <a:endParaRPr lang="de-DE"/>
          </a:p>
        </p:txBody>
      </p:sp>
      <p:pic>
        <p:nvPicPr>
          <p:cNvPr id="5" name="Content Placeholder 5" descr="A screenshot of a cell phone&#10;&#10;Description generated with very high confidence">
            <a:extLst>
              <a:ext uri="{FF2B5EF4-FFF2-40B4-BE49-F238E27FC236}">
                <a16:creationId xmlns:a16="http://schemas.microsoft.com/office/drawing/2014/main" id="{A4629C30-9161-47D9-B36B-60544E22D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62" y="825249"/>
            <a:ext cx="7617813" cy="3784242"/>
          </a:xfrm>
          <a:prstGeom prst="rect">
            <a:avLst/>
          </a:prstGeom>
          <a:noFill/>
          <a:ln w="9525">
            <a:noFill/>
            <a:miter lim="800000"/>
            <a:headEnd/>
            <a:tailEnd/>
          </a:ln>
        </p:spPr>
      </p:pic>
      <p:sp>
        <p:nvSpPr>
          <p:cNvPr id="6" name="TextBox 5">
            <a:extLst>
              <a:ext uri="{FF2B5EF4-FFF2-40B4-BE49-F238E27FC236}">
                <a16:creationId xmlns:a16="http://schemas.microsoft.com/office/drawing/2014/main" id="{9B68D21C-8A86-45F3-A699-EAFA352F8843}"/>
              </a:ext>
            </a:extLst>
          </p:cNvPr>
          <p:cNvSpPr txBox="1"/>
          <p:nvPr/>
        </p:nvSpPr>
        <p:spPr>
          <a:xfrm>
            <a:off x="311162" y="4680275"/>
            <a:ext cx="5086649" cy="246221"/>
          </a:xfrm>
          <a:prstGeom prst="rect">
            <a:avLst/>
          </a:prstGeom>
          <a:noFill/>
        </p:spPr>
        <p:txBody>
          <a:bodyPr wrap="none" rtlCol="0">
            <a:spAutoFit/>
          </a:bodyPr>
          <a:lstStyle/>
          <a:p>
            <a:r>
              <a:rPr lang="en-GB" sz="1000" dirty="0"/>
              <a:t>https://www.nextplatform.com/2016/09/26/rare-tour-microsofts-hyperscale-datacenters/</a:t>
            </a:r>
          </a:p>
        </p:txBody>
      </p:sp>
    </p:spTree>
    <p:extLst>
      <p:ext uri="{BB962C8B-B14F-4D97-AF65-F5344CB8AC3E}">
        <p14:creationId xmlns:p14="http://schemas.microsoft.com/office/powerpoint/2010/main" val="3519473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162" y="977030"/>
            <a:ext cx="4531327" cy="3781425"/>
          </a:xfrm>
        </p:spPr>
      </p:pic>
      <p:sp>
        <p:nvSpPr>
          <p:cNvPr id="3" name="Title 2"/>
          <p:cNvSpPr>
            <a:spLocks noGrp="1"/>
          </p:cNvSpPr>
          <p:nvPr>
            <p:ph type="title"/>
          </p:nvPr>
        </p:nvSpPr>
        <p:spPr/>
        <p:txBody>
          <a:bodyPr/>
          <a:lstStyle/>
          <a:p>
            <a:r>
              <a:rPr lang="en-US" dirty="0" smtClean="0"/>
              <a:t>Evolution of datacenter design</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18</a:t>
            </a:fld>
            <a:endParaRPr lang="de-DE"/>
          </a:p>
        </p:txBody>
      </p:sp>
      <p:sp>
        <p:nvSpPr>
          <p:cNvPr id="6" name="Rectangle 5"/>
          <p:cNvSpPr/>
          <p:nvPr/>
        </p:nvSpPr>
        <p:spPr>
          <a:xfrm>
            <a:off x="2202934" y="5498313"/>
            <a:ext cx="4572000" cy="1477328"/>
          </a:xfrm>
          <a:prstGeom prst="rect">
            <a:avLst/>
          </a:prstGeom>
        </p:spPr>
        <p:txBody>
          <a:bodyPr>
            <a:spAutoFit/>
          </a:bodyPr>
          <a:lstStyle/>
          <a:p>
            <a:pPr marL="228600" indent="-228600">
              <a:buAutoNum type="arabicPeriod"/>
            </a:pPr>
            <a:r>
              <a:rPr lang="en-US" dirty="0" smtClean="0"/>
              <a:t>Project </a:t>
            </a:r>
            <a:r>
              <a:rPr lang="en-US" dirty="0"/>
              <a:t>Natick: (future) rapid deployment, close to population centers, high energy density, resistant to hurricanes, solar storms, earthquake, 1.07 or less PUE</a:t>
            </a:r>
          </a:p>
          <a:p>
            <a:pPr marL="228600" indent="-228600">
              <a:buAutoNum type="arabicPeriod"/>
            </a:pPr>
            <a:endParaRPr lang="en-US" dirty="0"/>
          </a:p>
        </p:txBody>
      </p:sp>
      <p:sp>
        <p:nvSpPr>
          <p:cNvPr id="7" name="Content Placeholder 1"/>
          <p:cNvSpPr txBox="1">
            <a:spLocks/>
          </p:cNvSpPr>
          <p:nvPr/>
        </p:nvSpPr>
        <p:spPr>
          <a:xfrm>
            <a:off x="5098093" y="914400"/>
            <a:ext cx="3729996" cy="3781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1" fontAlgn="base" hangingPunct="1">
              <a:lnSpc>
                <a:spcPct val="114000"/>
              </a:lnSpc>
              <a:spcBef>
                <a:spcPct val="0"/>
              </a:spcBef>
              <a:spcAft>
                <a:spcPct val="0"/>
              </a:spcAft>
              <a:buClr>
                <a:srgbClr val="005293"/>
              </a:buClr>
              <a:buSzPct val="150000"/>
              <a:buFont typeface="Wingdings" panose="05000000000000000000" pitchFamily="2" charset="2"/>
              <a:buChar char="§"/>
              <a:defRPr lang="de-DE" sz="1400" kern="1200" noProof="0" dirty="0" smtClean="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b="1" dirty="0" smtClean="0"/>
              <a:t>Gen 6: scalable form factor (2017)</a:t>
            </a:r>
          </a:p>
          <a:p>
            <a:pPr lvl="2"/>
            <a:r>
              <a:rPr lang="en-US" dirty="0" smtClean="0"/>
              <a:t>Reduced infrastructure, scale to demand</a:t>
            </a:r>
          </a:p>
          <a:p>
            <a:pPr lvl="2"/>
            <a:r>
              <a:rPr lang="en-US" dirty="0" smtClean="0"/>
              <a:t>1.17-1.19 PUE</a:t>
            </a:r>
          </a:p>
          <a:p>
            <a:pPr lvl="2"/>
            <a:endParaRPr lang="en-US" b="1" dirty="0" smtClean="0"/>
          </a:p>
          <a:p>
            <a:pPr lvl="1"/>
            <a:r>
              <a:rPr lang="en-US" b="1" dirty="0" smtClean="0"/>
              <a:t>Gen 7: Ballard (2018)</a:t>
            </a:r>
          </a:p>
          <a:p>
            <a:pPr lvl="2"/>
            <a:r>
              <a:rPr lang="en-US" dirty="0" smtClean="0"/>
              <a:t>Design execution efficiency</a:t>
            </a:r>
            <a:endParaRPr lang="en-US" dirty="0"/>
          </a:p>
          <a:p>
            <a:pPr lvl="2"/>
            <a:r>
              <a:rPr lang="en-US" dirty="0" smtClean="0"/>
              <a:t>Flex capacity enabled</a:t>
            </a:r>
          </a:p>
          <a:p>
            <a:pPr lvl="2"/>
            <a:r>
              <a:rPr lang="en-US" dirty="0" smtClean="0"/>
              <a:t>1.15-1.18 PUE</a:t>
            </a:r>
          </a:p>
          <a:p>
            <a:pPr lvl="2"/>
            <a:endParaRPr lang="en-US" dirty="0" smtClean="0"/>
          </a:p>
          <a:p>
            <a:pPr lvl="1"/>
            <a:r>
              <a:rPr lang="en-US" b="1" dirty="0" smtClean="0"/>
              <a:t>Gen 8: Rapid deploy datacenter (2020)</a:t>
            </a:r>
          </a:p>
          <a:p>
            <a:pPr lvl="2"/>
            <a:r>
              <a:rPr lang="en-US" dirty="0" smtClean="0"/>
              <a:t>Modular construction and delivery</a:t>
            </a:r>
          </a:p>
          <a:p>
            <a:pPr lvl="2"/>
            <a:r>
              <a:rPr lang="en-US" dirty="0" smtClean="0"/>
              <a:t>Equipment skidding and preassembly</a:t>
            </a:r>
          </a:p>
          <a:p>
            <a:pPr lvl="2"/>
            <a:r>
              <a:rPr lang="en-US" dirty="0" smtClean="0"/>
              <a:t>Faster speed to market</a:t>
            </a:r>
          </a:p>
          <a:p>
            <a:pPr lvl="2"/>
            <a:endParaRPr lang="en-US" dirty="0" smtClean="0"/>
          </a:p>
          <a:p>
            <a:pPr lvl="1"/>
            <a:r>
              <a:rPr lang="en-US" b="1" dirty="0" smtClean="0"/>
              <a:t>Project Natick (future) </a:t>
            </a:r>
            <a:r>
              <a:rPr lang="en-DE" b="1" dirty="0" smtClean="0"/>
              <a:t>–</a:t>
            </a:r>
            <a:r>
              <a:rPr lang="en-US" b="1" dirty="0" smtClean="0"/>
              <a:t> 1.07 PUE or less</a:t>
            </a:r>
          </a:p>
        </p:txBody>
      </p:sp>
      <p:sp>
        <p:nvSpPr>
          <p:cNvPr id="8" name="Rectangle 7"/>
          <p:cNvSpPr/>
          <p:nvPr/>
        </p:nvSpPr>
        <p:spPr>
          <a:xfrm>
            <a:off x="311162" y="4819621"/>
            <a:ext cx="7843282" cy="246221"/>
          </a:xfrm>
          <a:prstGeom prst="rect">
            <a:avLst/>
          </a:prstGeom>
        </p:spPr>
        <p:txBody>
          <a:bodyPr wrap="square">
            <a:spAutoFit/>
          </a:bodyPr>
          <a:lstStyle/>
          <a:p>
            <a:r>
              <a:rPr lang="en-US" sz="1000" dirty="0" err="1" smtClean="0"/>
              <a:t>Src</a:t>
            </a:r>
            <a:r>
              <a:rPr lang="en-US" sz="1000" dirty="0" smtClean="0"/>
              <a:t>: Inside Azure Datacenter Architecture with Mark </a:t>
            </a:r>
            <a:r>
              <a:rPr lang="en-US" sz="1000" dirty="0" err="1" smtClean="0"/>
              <a:t>Russinovich</a:t>
            </a:r>
            <a:endParaRPr lang="en-US" sz="1000" dirty="0"/>
          </a:p>
        </p:txBody>
      </p:sp>
    </p:spTree>
    <p:extLst>
      <p:ext uri="{BB962C8B-B14F-4D97-AF65-F5344CB8AC3E}">
        <p14:creationId xmlns:p14="http://schemas.microsoft.com/office/powerpoint/2010/main" val="2521265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090" y="972000"/>
            <a:ext cx="8508999" cy="380810"/>
          </a:xfrm>
        </p:spPr>
        <p:txBody>
          <a:bodyPr/>
          <a:lstStyle/>
          <a:p>
            <a:r>
              <a:rPr lang="en-US" dirty="0" smtClean="0"/>
              <a:t>Datacenter Challenges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19</a:t>
            </a:fld>
            <a:endParaRPr lang="de-DE"/>
          </a:p>
        </p:txBody>
      </p:sp>
    </p:spTree>
    <p:extLst>
      <p:ext uri="{BB962C8B-B14F-4D97-AF65-F5344CB8AC3E}">
        <p14:creationId xmlns:p14="http://schemas.microsoft.com/office/powerpoint/2010/main" val="1106025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090" y="972000"/>
            <a:ext cx="8508999" cy="380810"/>
          </a:xfrm>
        </p:spPr>
        <p:txBody>
          <a:bodyPr/>
          <a:lstStyle/>
          <a:p>
            <a:r>
              <a:rPr lang="en-US" dirty="0" smtClean="0"/>
              <a:t>Datacenter Overview</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a:t>
            </a:fld>
            <a:endParaRPr lang="de-DE"/>
          </a:p>
        </p:txBody>
      </p:sp>
    </p:spTree>
    <p:extLst>
      <p:ext uri="{BB962C8B-B14F-4D97-AF65-F5344CB8AC3E}">
        <p14:creationId xmlns:p14="http://schemas.microsoft.com/office/powerpoint/2010/main" val="2528510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Challenge 1: Cooling data centers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20</a:t>
            </a:fld>
            <a:endParaRPr lang="de-DE"/>
          </a:p>
        </p:txBody>
      </p:sp>
      <p:pic>
        <p:nvPicPr>
          <p:cNvPr id="5" name="Picture 4" descr="A screenshot of a cell phone&#10;&#10;Description generated with very high confidence">
            <a:extLst>
              <a:ext uri="{FF2B5EF4-FFF2-40B4-BE49-F238E27FC236}">
                <a16:creationId xmlns:a16="http://schemas.microsoft.com/office/drawing/2014/main" id="{248892D4-2F0C-49F1-9C64-5F3309D5F05B}"/>
              </a:ext>
            </a:extLst>
          </p:cNvPr>
          <p:cNvPicPr>
            <a:picLocks noChangeAspect="1"/>
          </p:cNvPicPr>
          <p:nvPr/>
        </p:nvPicPr>
        <p:blipFill rotWithShape="1">
          <a:blip r:embed="rId2">
            <a:extLst>
              <a:ext uri="{28A0092B-C50C-407E-A947-70E740481C1C}">
                <a14:useLocalDpi xmlns:a14="http://schemas.microsoft.com/office/drawing/2010/main" val="0"/>
              </a:ext>
            </a:extLst>
          </a:blip>
          <a:srcRect t="21953"/>
          <a:stretch/>
        </p:blipFill>
        <p:spPr>
          <a:xfrm>
            <a:off x="311162" y="914400"/>
            <a:ext cx="4886954" cy="2860593"/>
          </a:xfrm>
          <a:prstGeom prst="rect">
            <a:avLst/>
          </a:prstGeom>
        </p:spPr>
      </p:pic>
      <p:pic>
        <p:nvPicPr>
          <p:cNvPr id="6" name="Content Placeholder 6" descr="A picture containing factory&#10;&#10;Description generated with high confidence">
            <a:extLst>
              <a:ext uri="{FF2B5EF4-FFF2-40B4-BE49-F238E27FC236}">
                <a16:creationId xmlns:a16="http://schemas.microsoft.com/office/drawing/2014/main" id="{3D25C1D1-5C36-4340-91A7-795BE5B21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044" y="2084108"/>
            <a:ext cx="3620964" cy="2611717"/>
          </a:xfrm>
          <a:prstGeom prst="rect">
            <a:avLst/>
          </a:prstGeom>
          <a:noFill/>
          <a:ln w="9525">
            <a:noFill/>
            <a:miter lim="800000"/>
            <a:headEnd/>
            <a:tailEnd/>
          </a:ln>
        </p:spPr>
      </p:pic>
      <p:sp>
        <p:nvSpPr>
          <p:cNvPr id="7" name="Rectangle 6"/>
          <p:cNvSpPr/>
          <p:nvPr/>
        </p:nvSpPr>
        <p:spPr>
          <a:xfrm>
            <a:off x="5486400" y="1590805"/>
            <a:ext cx="3349617" cy="3341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4000"/>
              </a:lnSpc>
            </a:pPr>
            <a:r>
              <a:rPr lang="en-US" sz="1400" dirty="0" smtClean="0">
                <a:solidFill>
                  <a:schemeClr val="tx1"/>
                </a:solidFill>
              </a:rPr>
              <a:t>Cooling plant at a Google DC in Oregon</a:t>
            </a:r>
            <a:endParaRPr lang="en-US" sz="1400" dirty="0" smtClean="0">
              <a:solidFill>
                <a:schemeClr val="tx1"/>
              </a:solidFill>
            </a:endParaRPr>
          </a:p>
        </p:txBody>
      </p:sp>
    </p:spTree>
    <p:extLst>
      <p:ext uri="{BB962C8B-B14F-4D97-AF65-F5344CB8AC3E}">
        <p14:creationId xmlns:p14="http://schemas.microsoft.com/office/powerpoint/2010/main" val="417753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Challenge 2: Energy Proportional Computing</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21</a:t>
            </a:fld>
            <a:endParaRPr lang="de-DE"/>
          </a:p>
        </p:txBody>
      </p:sp>
      <p:pic>
        <p:nvPicPr>
          <p:cNvPr id="5" name="Picture 4" descr="A screenshot of a cell phone&#10;&#10;Description generated with very high confidence">
            <a:extLst>
              <a:ext uri="{FF2B5EF4-FFF2-40B4-BE49-F238E27FC236}">
                <a16:creationId xmlns:a16="http://schemas.microsoft.com/office/drawing/2014/main" id="{2B86ED7D-2A90-4830-BE99-A6E6E486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489" y="1791222"/>
            <a:ext cx="5270520" cy="2705622"/>
          </a:xfrm>
          <a:prstGeom prst="rect">
            <a:avLst/>
          </a:prstGeom>
        </p:spPr>
      </p:pic>
      <p:sp>
        <p:nvSpPr>
          <p:cNvPr id="6" name="Content Placeholder 5">
            <a:extLst>
              <a:ext uri="{FF2B5EF4-FFF2-40B4-BE49-F238E27FC236}">
                <a16:creationId xmlns:a16="http://schemas.microsoft.com/office/drawing/2014/main" id="{5DB876EF-8A0F-498B-945E-29DDFE3D6566}"/>
              </a:ext>
            </a:extLst>
          </p:cNvPr>
          <p:cNvSpPr txBox="1">
            <a:spLocks noGrp="1"/>
          </p:cNvSpPr>
          <p:nvPr>
            <p:ph idx="1"/>
          </p:nvPr>
        </p:nvSpPr>
        <p:spPr>
          <a:xfrm>
            <a:off x="3914058" y="4588198"/>
            <a:ext cx="4252912" cy="175433"/>
          </a:xfrm>
          <a:prstGeom prst="rect">
            <a:avLst/>
          </a:prstGeom>
          <a:noFill/>
        </p:spPr>
        <p:txBody>
          <a:bodyPr wrap="square" rtlCol="0">
            <a:spAutoFit/>
          </a:bodyPr>
          <a:lstStyle/>
          <a:p>
            <a:r>
              <a:rPr lang="en-US" sz="1000" dirty="0" err="1">
                <a:solidFill>
                  <a:schemeClr val="tx1"/>
                </a:solidFill>
              </a:rPr>
              <a:t>src</a:t>
            </a:r>
            <a:r>
              <a:rPr lang="en-US" sz="1000" dirty="0">
                <a:solidFill>
                  <a:schemeClr val="tx1"/>
                </a:solidFill>
              </a:rPr>
              <a:t>: “The Datacenter as a Warehouse Computer”  </a:t>
            </a:r>
            <a:endParaRPr lang="en-GB" sz="1000" dirty="0">
              <a:solidFill>
                <a:schemeClr val="tx1"/>
              </a:solidFill>
            </a:endParaRPr>
          </a:p>
        </p:txBody>
      </p:sp>
      <p:sp>
        <p:nvSpPr>
          <p:cNvPr id="7" name="TextBox 6">
            <a:extLst>
              <a:ext uri="{FF2B5EF4-FFF2-40B4-BE49-F238E27FC236}">
                <a16:creationId xmlns:a16="http://schemas.microsoft.com/office/drawing/2014/main" id="{62C06AD4-1761-4042-825A-69C3659D55D7}"/>
              </a:ext>
            </a:extLst>
          </p:cNvPr>
          <p:cNvSpPr txBox="1"/>
          <p:nvPr/>
        </p:nvSpPr>
        <p:spPr>
          <a:xfrm>
            <a:off x="3610013" y="1171471"/>
            <a:ext cx="4861001" cy="523220"/>
          </a:xfrm>
          <a:prstGeom prst="rect">
            <a:avLst/>
          </a:prstGeom>
          <a:solidFill>
            <a:schemeClr val="accent2">
              <a:lumMod val="40000"/>
              <a:lumOff val="60000"/>
            </a:schemeClr>
          </a:solidFill>
        </p:spPr>
        <p:txBody>
          <a:bodyPr wrap="square" rtlCol="0">
            <a:spAutoFit/>
          </a:bodyPr>
          <a:lstStyle/>
          <a:p>
            <a:r>
              <a:rPr lang="en-US" sz="1400" dirty="0">
                <a:solidFill>
                  <a:schemeClr val="tx1"/>
                </a:solidFill>
              </a:rPr>
              <a:t>Sub-system power usage in an x86 server as the compute </a:t>
            </a:r>
            <a:br>
              <a:rPr lang="en-US" sz="1400" dirty="0">
                <a:solidFill>
                  <a:schemeClr val="tx1"/>
                </a:solidFill>
              </a:rPr>
            </a:br>
            <a:r>
              <a:rPr lang="en-US" sz="1400" dirty="0">
                <a:solidFill>
                  <a:schemeClr val="tx1"/>
                </a:solidFill>
              </a:rPr>
              <a:t>load varies from idle to full (reported in 2012).</a:t>
            </a:r>
            <a:endParaRPr lang="en-GB" sz="1400" dirty="0">
              <a:solidFill>
                <a:schemeClr val="tx1"/>
              </a:solidFill>
            </a:endParaRPr>
          </a:p>
        </p:txBody>
      </p:sp>
      <p:sp>
        <p:nvSpPr>
          <p:cNvPr id="8" name="Content Placeholder 1"/>
          <p:cNvSpPr txBox="1">
            <a:spLocks/>
          </p:cNvSpPr>
          <p:nvPr/>
        </p:nvSpPr>
        <p:spPr>
          <a:xfrm>
            <a:off x="319090" y="914400"/>
            <a:ext cx="3237399" cy="3781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1" fontAlgn="base" hangingPunct="1">
              <a:lnSpc>
                <a:spcPct val="114000"/>
              </a:lnSpc>
              <a:spcBef>
                <a:spcPct val="0"/>
              </a:spcBef>
              <a:spcAft>
                <a:spcPct val="0"/>
              </a:spcAft>
              <a:buClr>
                <a:srgbClr val="005293"/>
              </a:buClr>
              <a:buSzPct val="150000"/>
              <a:buFont typeface="Wingdings" panose="05000000000000000000" pitchFamily="2" charset="2"/>
              <a:buChar char="§"/>
              <a:defRPr lang="de-DE" sz="1400" kern="1200" noProof="0" dirty="0" smtClean="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b="1" dirty="0" smtClean="0"/>
              <a:t>Average real world DC and servers are too inefficient.</a:t>
            </a:r>
          </a:p>
          <a:p>
            <a:pPr lvl="2"/>
            <a:r>
              <a:rPr lang="en-US" dirty="0" smtClean="0"/>
              <a:t>waste 2/3+ of their energy</a:t>
            </a:r>
          </a:p>
          <a:p>
            <a:pPr lvl="2"/>
            <a:endParaRPr lang="en-US" dirty="0" smtClean="0"/>
          </a:p>
          <a:p>
            <a:pPr lvl="1"/>
            <a:r>
              <a:rPr lang="en-US" b="1" dirty="0" smtClean="0"/>
              <a:t>Energy consumption is not proportional to the load</a:t>
            </a:r>
          </a:p>
          <a:p>
            <a:pPr lvl="2"/>
            <a:r>
              <a:rPr lang="en-US" dirty="0" smtClean="0"/>
              <a:t>CPUs are not so bad but the other</a:t>
            </a:r>
            <a:br>
              <a:rPr lang="en-US" dirty="0" smtClean="0"/>
            </a:br>
            <a:r>
              <a:rPr lang="en-US" dirty="0" smtClean="0"/>
              <a:t>components are</a:t>
            </a:r>
          </a:p>
          <a:p>
            <a:pPr lvl="2"/>
            <a:r>
              <a:rPr lang="en-US" dirty="0" smtClean="0"/>
              <a:t>CPU is the dominant energy consumer in servers </a:t>
            </a:r>
            <a:r>
              <a:rPr lang="en-DE" dirty="0" smtClean="0"/>
              <a:t>–</a:t>
            </a:r>
            <a:r>
              <a:rPr lang="en-US" dirty="0" smtClean="0"/>
              <a:t> using 2/3</a:t>
            </a:r>
            <a:br>
              <a:rPr lang="en-US" dirty="0" smtClean="0"/>
            </a:br>
            <a:r>
              <a:rPr lang="en-US" dirty="0" smtClean="0"/>
              <a:t>of energy when active/idle.</a:t>
            </a:r>
          </a:p>
          <a:p>
            <a:pPr lvl="1"/>
            <a:endParaRPr lang="en-US" dirty="0" smtClean="0"/>
          </a:p>
          <a:p>
            <a:pPr lvl="1"/>
            <a:r>
              <a:rPr lang="en-US" b="1" dirty="0" smtClean="0"/>
              <a:t>Try to optimize workloads</a:t>
            </a:r>
          </a:p>
          <a:p>
            <a:pPr lvl="1"/>
            <a:endParaRPr lang="en-US" b="1" dirty="0" smtClean="0"/>
          </a:p>
          <a:p>
            <a:pPr lvl="1"/>
            <a:r>
              <a:rPr lang="en-US" b="1" dirty="0" smtClean="0"/>
              <a:t>Virtualization and consolidation</a:t>
            </a:r>
            <a:r>
              <a:rPr lang="en-US" dirty="0" smtClean="0"/>
              <a:t>.</a:t>
            </a:r>
            <a:endParaRPr lang="en-US" dirty="0"/>
          </a:p>
        </p:txBody>
      </p:sp>
    </p:spTree>
    <p:extLst>
      <p:ext uri="{BB962C8B-B14F-4D97-AF65-F5344CB8AC3E}">
        <p14:creationId xmlns:p14="http://schemas.microsoft.com/office/powerpoint/2010/main" val="313816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90" y="914400"/>
            <a:ext cx="4027442" cy="3781425"/>
          </a:xfrm>
        </p:spPr>
        <p:txBody>
          <a:bodyPr/>
          <a:lstStyle/>
          <a:p>
            <a:pPr lvl="1"/>
            <a:r>
              <a:rPr lang="en-US" dirty="0" smtClean="0"/>
              <a:t>For </a:t>
            </a:r>
            <a:r>
              <a:rPr lang="en-US" b="1" dirty="0" smtClean="0"/>
              <a:t>non-virtualized servers 6-15% utilization</a:t>
            </a:r>
          </a:p>
          <a:p>
            <a:pPr lvl="1"/>
            <a:endParaRPr lang="en-US" dirty="0" smtClean="0"/>
          </a:p>
          <a:p>
            <a:pPr lvl="1"/>
            <a:r>
              <a:rPr lang="en-US" b="1" dirty="0" smtClean="0"/>
              <a:t>Server virtualization</a:t>
            </a:r>
            <a:r>
              <a:rPr lang="en-US" dirty="0" smtClean="0"/>
              <a:t> can </a:t>
            </a:r>
            <a:r>
              <a:rPr lang="en-US" b="1" dirty="0" smtClean="0"/>
              <a:t>boost </a:t>
            </a:r>
            <a:r>
              <a:rPr lang="en-US" dirty="0" smtClean="0"/>
              <a:t>to </a:t>
            </a:r>
            <a:br>
              <a:rPr lang="en-US" dirty="0" smtClean="0"/>
            </a:br>
            <a:r>
              <a:rPr lang="en-US" dirty="0" smtClean="0"/>
              <a:t>an average</a:t>
            </a:r>
            <a:r>
              <a:rPr lang="en-US" b="1" dirty="0" smtClean="0"/>
              <a:t> 30% utilization</a:t>
            </a:r>
          </a:p>
          <a:p>
            <a:pPr lvl="1"/>
            <a:endParaRPr lang="en-US" dirty="0" smtClean="0"/>
          </a:p>
          <a:p>
            <a:pPr lvl="1"/>
            <a:r>
              <a:rPr lang="en-US" b="1" dirty="0" smtClean="0"/>
              <a:t>Need</a:t>
            </a:r>
            <a:r>
              <a:rPr lang="en-US" dirty="0" smtClean="0"/>
              <a:t> for </a:t>
            </a:r>
            <a:r>
              <a:rPr lang="en-US" b="1" dirty="0" smtClean="0"/>
              <a:t>resource pooling</a:t>
            </a:r>
            <a:r>
              <a:rPr lang="en-US" dirty="0" smtClean="0"/>
              <a:t> and application </a:t>
            </a:r>
            <a:br>
              <a:rPr lang="en-US" dirty="0" smtClean="0"/>
            </a:br>
            <a:r>
              <a:rPr lang="en-US" dirty="0" smtClean="0"/>
              <a:t>and server </a:t>
            </a:r>
            <a:r>
              <a:rPr lang="en-US" b="1" dirty="0" smtClean="0"/>
              <a:t>consolidation</a:t>
            </a:r>
          </a:p>
          <a:p>
            <a:pPr lvl="1"/>
            <a:endParaRPr lang="en-US" dirty="0" smtClean="0"/>
          </a:p>
          <a:p>
            <a:pPr lvl="1"/>
            <a:r>
              <a:rPr lang="en-US" dirty="0" smtClean="0"/>
              <a:t>Need for </a:t>
            </a:r>
            <a:r>
              <a:rPr lang="en-US" b="1" dirty="0" smtClean="0"/>
              <a:t>resource virtualization</a:t>
            </a:r>
            <a:endParaRPr lang="en-US" b="1" dirty="0"/>
          </a:p>
        </p:txBody>
      </p:sp>
      <p:sp>
        <p:nvSpPr>
          <p:cNvPr id="3" name="Title 2"/>
          <p:cNvSpPr>
            <a:spLocks noGrp="1"/>
          </p:cNvSpPr>
          <p:nvPr>
            <p:ph type="title"/>
          </p:nvPr>
        </p:nvSpPr>
        <p:spPr/>
        <p:txBody>
          <a:bodyPr/>
          <a:lstStyle/>
          <a:p>
            <a:r>
              <a:rPr lang="en-US" dirty="0" smtClean="0"/>
              <a:t>Challenge 3: Servers are idle most of the time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22</a:t>
            </a:fld>
            <a:endParaRPr lang="de-DE"/>
          </a:p>
        </p:txBody>
      </p:sp>
      <p:pic>
        <p:nvPicPr>
          <p:cNvPr id="5" name="Picture 2">
            <a:extLst>
              <a:ext uri="{FF2B5EF4-FFF2-40B4-BE49-F238E27FC236}">
                <a16:creationId xmlns:a16="http://schemas.microsoft.com/office/drawing/2014/main" id="{5720B0B6-2A33-4F97-A1A3-C9829AB970F7}"/>
              </a:ext>
            </a:extLst>
          </p:cNvPr>
          <p:cNvPicPr>
            <a:picLocks noChangeAspect="1" noChangeArrowheads="1"/>
          </p:cNvPicPr>
          <p:nvPr/>
        </p:nvPicPr>
        <p:blipFill>
          <a:blip r:embed="rId3" cstate="print">
            <a:extLst/>
          </a:blip>
          <a:srcRect/>
          <a:stretch>
            <a:fillRect/>
          </a:stretch>
        </p:blipFill>
        <p:spPr bwMode="auto">
          <a:xfrm>
            <a:off x="4242433" y="914400"/>
            <a:ext cx="4584575" cy="2795473"/>
          </a:xfrm>
          <a:prstGeom prst="rect">
            <a:avLst/>
          </a:prstGeom>
          <a:noFill/>
          <a:ln w="9525">
            <a:noFill/>
            <a:miter lim="800000"/>
            <a:headEnd/>
            <a:tailEnd/>
          </a:ln>
          <a:extLst/>
        </p:spPr>
      </p:pic>
      <p:sp>
        <p:nvSpPr>
          <p:cNvPr id="6" name="TextBox 5">
            <a:extLst>
              <a:ext uri="{FF2B5EF4-FFF2-40B4-BE49-F238E27FC236}">
                <a16:creationId xmlns:a16="http://schemas.microsoft.com/office/drawing/2014/main" id="{749FD4C4-3DC6-4024-890E-18A702466469}"/>
              </a:ext>
            </a:extLst>
          </p:cNvPr>
          <p:cNvSpPr txBox="1"/>
          <p:nvPr/>
        </p:nvSpPr>
        <p:spPr>
          <a:xfrm>
            <a:off x="4565661" y="3711963"/>
            <a:ext cx="4736962" cy="246221"/>
          </a:xfrm>
          <a:prstGeom prst="rect">
            <a:avLst/>
          </a:prstGeom>
          <a:noFill/>
        </p:spPr>
        <p:txBody>
          <a:bodyPr wrap="square" rtlCol="0">
            <a:spAutoFit/>
          </a:bodyPr>
          <a:lstStyle/>
          <a:p>
            <a:r>
              <a:rPr lang="en-GB" sz="1000" dirty="0" err="1">
                <a:solidFill>
                  <a:schemeClr val="tx1"/>
                </a:solidFill>
              </a:rPr>
              <a:t>src</a:t>
            </a:r>
            <a:r>
              <a:rPr lang="en-GB" sz="1000" dirty="0">
                <a:solidFill>
                  <a:schemeClr val="tx1"/>
                </a:solidFill>
              </a:rPr>
              <a:t>:  Luiz Barroso, </a:t>
            </a:r>
            <a:r>
              <a:rPr lang="en-GB" sz="1000" dirty="0" err="1">
                <a:solidFill>
                  <a:schemeClr val="tx1"/>
                </a:solidFill>
              </a:rPr>
              <a:t>Urs</a:t>
            </a:r>
            <a:r>
              <a:rPr lang="en-GB" sz="1000" dirty="0">
                <a:solidFill>
                  <a:schemeClr val="tx1"/>
                </a:solidFill>
              </a:rPr>
              <a:t> </a:t>
            </a:r>
            <a:r>
              <a:rPr lang="en-GB" sz="1000" dirty="0" err="1">
                <a:solidFill>
                  <a:schemeClr val="tx1"/>
                </a:solidFill>
              </a:rPr>
              <a:t>Hölzle</a:t>
            </a:r>
            <a:r>
              <a:rPr lang="en-GB" sz="1000" dirty="0">
                <a:solidFill>
                  <a:schemeClr val="tx1"/>
                </a:solidFill>
              </a:rPr>
              <a:t> “The </a:t>
            </a:r>
            <a:r>
              <a:rPr lang="en-GB" sz="1000" dirty="0" err="1">
                <a:solidFill>
                  <a:schemeClr val="tx1"/>
                </a:solidFill>
              </a:rPr>
              <a:t>Datacenter</a:t>
            </a:r>
            <a:r>
              <a:rPr lang="en-GB" sz="1000" dirty="0">
                <a:solidFill>
                  <a:schemeClr val="tx1"/>
                </a:solidFill>
              </a:rPr>
              <a:t> as a Computer”</a:t>
            </a:r>
          </a:p>
        </p:txBody>
      </p:sp>
    </p:spTree>
    <p:extLst>
      <p:ext uri="{BB962C8B-B14F-4D97-AF65-F5344CB8AC3E}">
        <p14:creationId xmlns:p14="http://schemas.microsoft.com/office/powerpoint/2010/main" val="3957422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4318" y="914400"/>
            <a:ext cx="4343771" cy="3781425"/>
          </a:xfrm>
        </p:spPr>
        <p:txBody>
          <a:bodyPr/>
          <a:lstStyle/>
          <a:p>
            <a:pPr lvl="1"/>
            <a:r>
              <a:rPr lang="en-US" dirty="0" smtClean="0"/>
              <a:t>Even with virtualization and software defined DC, </a:t>
            </a:r>
            <a:r>
              <a:rPr lang="en-US" b="1" dirty="0" smtClean="0"/>
              <a:t>resource utilization can be poor</a:t>
            </a:r>
            <a:r>
              <a:rPr lang="en-US" dirty="0" smtClean="0"/>
              <a:t>.</a:t>
            </a:r>
          </a:p>
          <a:p>
            <a:pPr marL="0" lvl="1" indent="0">
              <a:buNone/>
            </a:pPr>
            <a:endParaRPr lang="en-US" dirty="0" smtClean="0"/>
          </a:p>
          <a:p>
            <a:pPr lvl="1"/>
            <a:r>
              <a:rPr lang="en-US" dirty="0" smtClean="0"/>
              <a:t>Need for </a:t>
            </a:r>
            <a:r>
              <a:rPr lang="en-US" b="1" dirty="0" smtClean="0"/>
              <a:t>efficient monitoring </a:t>
            </a:r>
            <a:r>
              <a:rPr lang="en-US" dirty="0" smtClean="0"/>
              <a:t>(measurement) and </a:t>
            </a:r>
            <a:r>
              <a:rPr lang="en-US" b="1" dirty="0" smtClean="0"/>
              <a:t>cluster management</a:t>
            </a:r>
            <a:r>
              <a:rPr lang="en-US" dirty="0" smtClean="0"/>
              <a:t>.</a:t>
            </a:r>
          </a:p>
          <a:p>
            <a:pPr lvl="1"/>
            <a:endParaRPr lang="en-US" dirty="0"/>
          </a:p>
          <a:p>
            <a:pPr lvl="1"/>
            <a:r>
              <a:rPr lang="en-US" dirty="0" smtClean="0"/>
              <a:t>Goal to </a:t>
            </a:r>
            <a:r>
              <a:rPr lang="en-US" b="1" dirty="0" smtClean="0"/>
              <a:t>meet SLOs </a:t>
            </a:r>
            <a:r>
              <a:rPr lang="en-US" dirty="0" smtClean="0"/>
              <a:t>and </a:t>
            </a:r>
            <a:r>
              <a:rPr lang="en-US" b="1" dirty="0" smtClean="0"/>
              <a:t>SLIs.</a:t>
            </a:r>
          </a:p>
          <a:p>
            <a:pPr lvl="1"/>
            <a:endParaRPr lang="en-US" dirty="0" smtClean="0"/>
          </a:p>
          <a:p>
            <a:pPr lvl="1"/>
            <a:r>
              <a:rPr lang="en-US" b="1" dirty="0" smtClean="0"/>
              <a:t>Job’s tail latency matters!</a:t>
            </a:r>
            <a:endParaRPr lang="en-US" b="1" dirty="0"/>
          </a:p>
        </p:txBody>
      </p:sp>
      <p:sp>
        <p:nvSpPr>
          <p:cNvPr id="3" name="Title 2"/>
          <p:cNvSpPr>
            <a:spLocks noGrp="1"/>
          </p:cNvSpPr>
          <p:nvPr>
            <p:ph type="title"/>
          </p:nvPr>
        </p:nvSpPr>
        <p:spPr/>
        <p:txBody>
          <a:bodyPr/>
          <a:lstStyle/>
          <a:p>
            <a:r>
              <a:rPr lang="en-US" dirty="0" smtClean="0"/>
              <a:t>Challenge 4: Efficient monitoring</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23</a:t>
            </a:fld>
            <a:endParaRPr lang="de-DE"/>
          </a:p>
        </p:txBody>
      </p:sp>
      <p:pic>
        <p:nvPicPr>
          <p:cNvPr id="5" name="Picture 4" descr="A screenshot of a cell phone&#10;&#10;Description generated with high confidence">
            <a:extLst>
              <a:ext uri="{FF2B5EF4-FFF2-40B4-BE49-F238E27FC236}">
                <a16:creationId xmlns:a16="http://schemas.microsoft.com/office/drawing/2014/main" id="{523D478D-C869-43F5-B270-6E175A7AE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91" y="764088"/>
            <a:ext cx="4135375" cy="2611374"/>
          </a:xfrm>
          <a:prstGeom prst="rect">
            <a:avLst/>
          </a:prstGeom>
        </p:spPr>
      </p:pic>
      <p:sp>
        <p:nvSpPr>
          <p:cNvPr id="6" name="TextBox 5">
            <a:extLst>
              <a:ext uri="{FF2B5EF4-FFF2-40B4-BE49-F238E27FC236}">
                <a16:creationId xmlns:a16="http://schemas.microsoft.com/office/drawing/2014/main" id="{16127B3D-810A-468D-8854-4ABEBBDFBDD7}"/>
              </a:ext>
            </a:extLst>
          </p:cNvPr>
          <p:cNvSpPr txBox="1"/>
          <p:nvPr/>
        </p:nvSpPr>
        <p:spPr>
          <a:xfrm>
            <a:off x="307659" y="4701096"/>
            <a:ext cx="8053137" cy="307777"/>
          </a:xfrm>
          <a:prstGeom prst="rect">
            <a:avLst/>
          </a:prstGeom>
          <a:noFill/>
        </p:spPr>
        <p:txBody>
          <a:bodyPr wrap="square" rtlCol="0">
            <a:spAutoFit/>
          </a:bodyPr>
          <a:lstStyle/>
          <a:p>
            <a:r>
              <a:rPr lang="en-US" sz="1400" dirty="0" err="1">
                <a:solidFill>
                  <a:schemeClr val="tx1"/>
                </a:solidFill>
              </a:rPr>
              <a:t>src</a:t>
            </a:r>
            <a:r>
              <a:rPr lang="en-US" sz="1400" dirty="0">
                <a:solidFill>
                  <a:schemeClr val="tx1"/>
                </a:solidFill>
              </a:rPr>
              <a:t>: “Heterogeneity and dynamicity of clouds at scale: Google trace analysis” SoCC’12</a:t>
            </a:r>
            <a:endParaRPr lang="en-GB" sz="1400" dirty="0">
              <a:solidFill>
                <a:schemeClr val="tx1"/>
              </a:solidFill>
            </a:endParaRPr>
          </a:p>
        </p:txBody>
      </p:sp>
    </p:spTree>
    <p:extLst>
      <p:ext uri="{BB962C8B-B14F-4D97-AF65-F5344CB8AC3E}">
        <p14:creationId xmlns:p14="http://schemas.microsoft.com/office/powerpoint/2010/main" val="519739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smtClean="0"/>
              <a:t>Hyper-scale system management software</a:t>
            </a:r>
          </a:p>
          <a:p>
            <a:pPr lvl="2"/>
            <a:r>
              <a:rPr lang="en-US" dirty="0" smtClean="0"/>
              <a:t>Treat the datacenter as a warehouse scale computer</a:t>
            </a:r>
          </a:p>
          <a:p>
            <a:pPr lvl="2"/>
            <a:r>
              <a:rPr lang="en-US" dirty="0" smtClean="0"/>
              <a:t>Software defined datacenters</a:t>
            </a:r>
          </a:p>
          <a:p>
            <a:pPr lvl="2"/>
            <a:r>
              <a:rPr lang="en-US" dirty="0" smtClean="0"/>
              <a:t>System software that allows DC operations to manage the entire DC infrastructure</a:t>
            </a:r>
          </a:p>
          <a:p>
            <a:pPr lvl="2"/>
            <a:r>
              <a:rPr lang="en-US" dirty="0" smtClean="0"/>
              <a:t>Compose a system using pooled resources of </a:t>
            </a:r>
            <a:br>
              <a:rPr lang="en-US" dirty="0" smtClean="0"/>
            </a:br>
            <a:r>
              <a:rPr lang="en-US" dirty="0" smtClean="0"/>
              <a:t>compute, network, and storage based on workload requirement</a:t>
            </a:r>
          </a:p>
          <a:p>
            <a:pPr lvl="1"/>
            <a:endParaRPr lang="en-US" dirty="0"/>
          </a:p>
          <a:p>
            <a:pPr lvl="1"/>
            <a:r>
              <a:rPr lang="en-US" b="1" dirty="0" smtClean="0"/>
              <a:t>Dynamic resource allocation</a:t>
            </a:r>
          </a:p>
          <a:p>
            <a:pPr lvl="2"/>
            <a:r>
              <a:rPr lang="en-US" dirty="0" smtClean="0"/>
              <a:t>Virtualization is not enough to improve efficiency</a:t>
            </a:r>
          </a:p>
          <a:p>
            <a:pPr lvl="2"/>
            <a:r>
              <a:rPr lang="en-US" dirty="0" smtClean="0"/>
              <a:t>Need the ability to dynamically allocate CPU resources across servers and racks, allowing admins to quickly migrate resources to address the shifting demand</a:t>
            </a:r>
          </a:p>
          <a:p>
            <a:pPr lvl="2"/>
            <a:r>
              <a:rPr lang="en-US" dirty="0" smtClean="0"/>
              <a:t>Drive 100-300% better utilization for virtualized WLs, and 200-600% for bare-metal WLs.</a:t>
            </a:r>
            <a:endParaRPr lang="en-US" dirty="0"/>
          </a:p>
        </p:txBody>
      </p:sp>
      <p:sp>
        <p:nvSpPr>
          <p:cNvPr id="3" name="Title 2"/>
          <p:cNvSpPr>
            <a:spLocks noGrp="1"/>
          </p:cNvSpPr>
          <p:nvPr>
            <p:ph type="title"/>
          </p:nvPr>
        </p:nvSpPr>
        <p:spPr/>
        <p:txBody>
          <a:bodyPr/>
          <a:lstStyle/>
          <a:p>
            <a:r>
              <a:rPr lang="en-US" dirty="0" smtClean="0"/>
              <a:t>Improving resource utilization</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24</a:t>
            </a:fld>
            <a:endParaRPr lang="de-DE"/>
          </a:p>
        </p:txBody>
      </p:sp>
    </p:spTree>
    <p:extLst>
      <p:ext uri="{BB962C8B-B14F-4D97-AF65-F5344CB8AC3E}">
        <p14:creationId xmlns:p14="http://schemas.microsoft.com/office/powerpoint/2010/main" val="2632699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62" y="921955"/>
            <a:ext cx="6687483" cy="3677163"/>
          </a:xfrm>
        </p:spPr>
      </p:pic>
      <p:sp>
        <p:nvSpPr>
          <p:cNvPr id="3" name="Title 2"/>
          <p:cNvSpPr>
            <a:spLocks noGrp="1"/>
          </p:cNvSpPr>
          <p:nvPr>
            <p:ph type="title"/>
          </p:nvPr>
        </p:nvSpPr>
        <p:spPr/>
        <p:txBody>
          <a:bodyPr/>
          <a:lstStyle/>
          <a:p>
            <a:r>
              <a:rPr lang="en-US" dirty="0" smtClean="0"/>
              <a:t>Software defined DCs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25</a:t>
            </a:fld>
            <a:endParaRPr lang="de-DE"/>
          </a:p>
        </p:txBody>
      </p:sp>
      <p:sp>
        <p:nvSpPr>
          <p:cNvPr id="6" name="Rectangle 5"/>
          <p:cNvSpPr/>
          <p:nvPr/>
        </p:nvSpPr>
        <p:spPr>
          <a:xfrm>
            <a:off x="311162" y="4819621"/>
            <a:ext cx="7843282" cy="246221"/>
          </a:xfrm>
          <a:prstGeom prst="rect">
            <a:avLst/>
          </a:prstGeom>
        </p:spPr>
        <p:txBody>
          <a:bodyPr wrap="square">
            <a:spAutoFit/>
          </a:bodyPr>
          <a:lstStyle/>
          <a:p>
            <a:r>
              <a:rPr lang="en-US" sz="1000" dirty="0" err="1" smtClean="0"/>
              <a:t>Src</a:t>
            </a:r>
            <a:r>
              <a:rPr lang="en-US" sz="1000" dirty="0" smtClean="0"/>
              <a:t>: Inside Azure Datacenter Architecture with Mark </a:t>
            </a:r>
            <a:r>
              <a:rPr lang="en-US" sz="1000" dirty="0" err="1" smtClean="0"/>
              <a:t>Russinovich</a:t>
            </a:r>
            <a:endParaRPr lang="en-US" sz="1000" dirty="0"/>
          </a:p>
        </p:txBody>
      </p:sp>
    </p:spTree>
    <p:extLst>
      <p:ext uri="{BB962C8B-B14F-4D97-AF65-F5344CB8AC3E}">
        <p14:creationId xmlns:p14="http://schemas.microsoft.com/office/powerpoint/2010/main" val="2997432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62" y="974350"/>
            <a:ext cx="6754168" cy="3572374"/>
          </a:xfrm>
        </p:spPr>
      </p:pic>
      <p:sp>
        <p:nvSpPr>
          <p:cNvPr id="3" name="Title 2"/>
          <p:cNvSpPr>
            <a:spLocks noGrp="1"/>
          </p:cNvSpPr>
          <p:nvPr>
            <p:ph type="title"/>
          </p:nvPr>
        </p:nvSpPr>
        <p:spPr/>
        <p:txBody>
          <a:bodyPr/>
          <a:lstStyle/>
          <a:p>
            <a:r>
              <a:rPr lang="en-US" dirty="0" smtClean="0"/>
              <a:t>Disaggregation across racks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26</a:t>
            </a:fld>
            <a:endParaRPr lang="de-DE"/>
          </a:p>
        </p:txBody>
      </p:sp>
      <p:sp>
        <p:nvSpPr>
          <p:cNvPr id="6" name="Rectangle 5"/>
          <p:cNvSpPr/>
          <p:nvPr/>
        </p:nvSpPr>
        <p:spPr>
          <a:xfrm>
            <a:off x="311162" y="4819621"/>
            <a:ext cx="7843282" cy="246221"/>
          </a:xfrm>
          <a:prstGeom prst="rect">
            <a:avLst/>
          </a:prstGeom>
        </p:spPr>
        <p:txBody>
          <a:bodyPr wrap="square">
            <a:spAutoFit/>
          </a:bodyPr>
          <a:lstStyle/>
          <a:p>
            <a:r>
              <a:rPr lang="en-US" sz="1000" dirty="0" err="1" smtClean="0"/>
              <a:t>Src</a:t>
            </a:r>
            <a:r>
              <a:rPr lang="en-US" sz="1000" dirty="0" smtClean="0"/>
              <a:t>: Inside Azure Datacenter Architecture with Mark </a:t>
            </a:r>
            <a:r>
              <a:rPr lang="en-US" sz="1000" dirty="0" err="1" smtClean="0"/>
              <a:t>Russinovich</a:t>
            </a:r>
            <a:endParaRPr lang="en-US" sz="1000" dirty="0"/>
          </a:p>
        </p:txBody>
      </p:sp>
    </p:spTree>
    <p:extLst>
      <p:ext uri="{BB962C8B-B14F-4D97-AF65-F5344CB8AC3E}">
        <p14:creationId xmlns:p14="http://schemas.microsoft.com/office/powerpoint/2010/main" val="2753507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62" y="1043450"/>
            <a:ext cx="6611273" cy="3648584"/>
          </a:xfrm>
        </p:spPr>
      </p:pic>
      <p:sp>
        <p:nvSpPr>
          <p:cNvPr id="3" name="Title 2"/>
          <p:cNvSpPr>
            <a:spLocks noGrp="1"/>
          </p:cNvSpPr>
          <p:nvPr>
            <p:ph type="title"/>
          </p:nvPr>
        </p:nvSpPr>
        <p:spPr/>
        <p:txBody>
          <a:bodyPr/>
          <a:lstStyle/>
          <a:p>
            <a:r>
              <a:rPr lang="en-US" dirty="0" smtClean="0"/>
              <a:t>Software defined Servers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27</a:t>
            </a:fld>
            <a:endParaRPr lang="de-DE"/>
          </a:p>
        </p:txBody>
      </p:sp>
      <p:sp>
        <p:nvSpPr>
          <p:cNvPr id="6" name="Rectangle 5"/>
          <p:cNvSpPr/>
          <p:nvPr/>
        </p:nvSpPr>
        <p:spPr>
          <a:xfrm>
            <a:off x="311162" y="4819621"/>
            <a:ext cx="7843282" cy="246221"/>
          </a:xfrm>
          <a:prstGeom prst="rect">
            <a:avLst/>
          </a:prstGeom>
        </p:spPr>
        <p:txBody>
          <a:bodyPr wrap="square">
            <a:spAutoFit/>
          </a:bodyPr>
          <a:lstStyle/>
          <a:p>
            <a:r>
              <a:rPr lang="en-US" sz="1000" dirty="0" err="1" smtClean="0"/>
              <a:t>Src</a:t>
            </a:r>
            <a:r>
              <a:rPr lang="en-US" sz="1000" dirty="0" smtClean="0"/>
              <a:t>: Inside Azure Datacenter Architecture with Mark </a:t>
            </a:r>
            <a:r>
              <a:rPr lang="en-US" sz="1000" dirty="0" err="1" smtClean="0"/>
              <a:t>Russinovich</a:t>
            </a:r>
            <a:endParaRPr lang="en-US" sz="1000" dirty="0"/>
          </a:p>
        </p:txBody>
      </p:sp>
    </p:spTree>
    <p:extLst>
      <p:ext uri="{BB962C8B-B14F-4D97-AF65-F5344CB8AC3E}">
        <p14:creationId xmlns:p14="http://schemas.microsoft.com/office/powerpoint/2010/main" val="3243880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In 2016, Gartner estimated that Google has 2.5 million servers</a:t>
            </a:r>
          </a:p>
          <a:p>
            <a:pPr lvl="1"/>
            <a:r>
              <a:rPr lang="en-US" dirty="0" smtClean="0"/>
              <a:t>In 2017, Microsoft Azure was reported to have more than 3 million servers.</a:t>
            </a:r>
            <a:endParaRPr lang="en-US" dirty="0"/>
          </a:p>
        </p:txBody>
      </p:sp>
      <p:sp>
        <p:nvSpPr>
          <p:cNvPr id="3" name="Title 2"/>
          <p:cNvSpPr>
            <a:spLocks noGrp="1"/>
          </p:cNvSpPr>
          <p:nvPr>
            <p:ph type="title"/>
          </p:nvPr>
        </p:nvSpPr>
        <p:spPr/>
        <p:txBody>
          <a:bodyPr/>
          <a:lstStyle/>
          <a:p>
            <a:r>
              <a:rPr lang="en-US" dirty="0" smtClean="0"/>
              <a:t>Challenge 5: Managing scale and growth</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28</a:t>
            </a:fld>
            <a:endParaRPr lang="de-DE"/>
          </a:p>
        </p:txBody>
      </p:sp>
      <p:grpSp>
        <p:nvGrpSpPr>
          <p:cNvPr id="5" name="Group 8">
            <a:extLst>
              <a:ext uri="{FF2B5EF4-FFF2-40B4-BE49-F238E27FC236}">
                <a16:creationId xmlns:a16="http://schemas.microsoft.com/office/drawing/2014/main" id="{5375AD20-7C02-4140-AF7A-B1E4BAB26EBC}"/>
              </a:ext>
            </a:extLst>
          </p:cNvPr>
          <p:cNvGrpSpPr>
            <a:grpSpLocks noGrp="1"/>
          </p:cNvGrpSpPr>
          <p:nvPr/>
        </p:nvGrpSpPr>
        <p:grpSpPr>
          <a:xfrm>
            <a:off x="311162" y="1897313"/>
            <a:ext cx="5639468" cy="2798512"/>
            <a:chOff x="746715" y="1599703"/>
            <a:chExt cx="8089168" cy="4027373"/>
          </a:xfrm>
        </p:grpSpPr>
        <p:pic>
          <p:nvPicPr>
            <p:cNvPr id="6" name="Picture 5" descr="http://www.datacenterknowledge.com/wp-content/uploads/2010/06/facebook-server-growth.jpg">
              <a:extLst>
                <a:ext uri="{FF2B5EF4-FFF2-40B4-BE49-F238E27FC236}">
                  <a16:creationId xmlns:a16="http://schemas.microsoft.com/office/drawing/2014/main" id="{F52A88D3-6DCA-4CAF-B32E-BC1EC6DE69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15" y="1599703"/>
              <a:ext cx="8089168" cy="402737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http://t2.gstatic.com/images?q=tbn:ANd9GcQ7HqPMcs-yS1NMkm5NFS5uNn8wxj7nu1PFI3uJk9y1lDFRmrYM">
              <a:extLst>
                <a:ext uri="{FF2B5EF4-FFF2-40B4-BE49-F238E27FC236}">
                  <a16:creationId xmlns:a16="http://schemas.microsoft.com/office/drawing/2014/main" id="{3FC3BC33-74A0-4416-BCDE-159553A880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6772" y="1690810"/>
              <a:ext cx="473805" cy="47380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ounded Rectangular Callout 6">
              <a:extLst>
                <a:ext uri="{FF2B5EF4-FFF2-40B4-BE49-F238E27FC236}">
                  <a16:creationId xmlns:a16="http://schemas.microsoft.com/office/drawing/2014/main" id="{34C52FF2-F875-468F-B08C-3973B4554702}"/>
                </a:ext>
              </a:extLst>
            </p:cNvPr>
            <p:cNvSpPr/>
            <p:nvPr/>
          </p:nvSpPr>
          <p:spPr>
            <a:xfrm>
              <a:off x="5380892" y="2414954"/>
              <a:ext cx="2053707" cy="859838"/>
            </a:xfrm>
            <a:prstGeom prst="wedgeRoundRectCallout">
              <a:avLst>
                <a:gd name="adj1" fmla="val 97498"/>
                <a:gd name="adj2" fmla="val -644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200,000+ servers (estimated)</a:t>
              </a:r>
            </a:p>
          </p:txBody>
        </p:sp>
      </p:grpSp>
    </p:spTree>
    <p:extLst>
      <p:ext uri="{BB962C8B-B14F-4D97-AF65-F5344CB8AC3E}">
        <p14:creationId xmlns:p14="http://schemas.microsoft.com/office/powerpoint/2010/main" val="1497740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91" y="914400"/>
            <a:ext cx="4315540" cy="3781425"/>
          </a:xfrm>
        </p:spPr>
        <p:txBody>
          <a:bodyPr/>
          <a:lstStyle/>
          <a:p>
            <a:pPr lvl="1"/>
            <a:r>
              <a:rPr lang="en-US" dirty="0" smtClean="0"/>
              <a:t>The scale and complexity of DC operations grows constantly.</a:t>
            </a:r>
          </a:p>
          <a:p>
            <a:pPr lvl="1"/>
            <a:endParaRPr lang="en-US" dirty="0" smtClean="0"/>
          </a:p>
          <a:p>
            <a:pPr lvl="1"/>
            <a:r>
              <a:rPr lang="en-US" dirty="0" smtClean="0"/>
              <a:t>By 2020, Cisco estimated that we would have 600 million GB of new data saved each day </a:t>
            </a:r>
            <a:br>
              <a:rPr lang="en-US" dirty="0" smtClean="0"/>
            </a:br>
            <a:r>
              <a:rPr lang="en-US" dirty="0" smtClean="0"/>
              <a:t>(200 million GB big data)</a:t>
            </a:r>
          </a:p>
          <a:p>
            <a:pPr lvl="1"/>
            <a:endParaRPr lang="en-US" dirty="0" smtClean="0"/>
          </a:p>
          <a:p>
            <a:pPr lvl="1"/>
            <a:r>
              <a:rPr lang="en-US" dirty="0" smtClean="0"/>
              <a:t>So the volume of </a:t>
            </a:r>
            <a:r>
              <a:rPr lang="en-US" dirty="0" err="1" smtClean="0"/>
              <a:t>BigData</a:t>
            </a:r>
            <a:r>
              <a:rPr lang="en-US" dirty="0" smtClean="0"/>
              <a:t> by 2020 was estimated to be as much as all of the stored data in 2016.</a:t>
            </a:r>
            <a:endParaRPr lang="en-US" dirty="0"/>
          </a:p>
        </p:txBody>
      </p:sp>
      <p:sp>
        <p:nvSpPr>
          <p:cNvPr id="3" name="Title 2"/>
          <p:cNvSpPr>
            <a:spLocks noGrp="1"/>
          </p:cNvSpPr>
          <p:nvPr>
            <p:ph type="title"/>
          </p:nvPr>
        </p:nvSpPr>
        <p:spPr/>
        <p:txBody>
          <a:bodyPr/>
          <a:lstStyle/>
          <a:p>
            <a:r>
              <a:rPr lang="en-US" dirty="0" smtClean="0"/>
              <a:t>Size and growth of DC (2016-2020)</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29</a:t>
            </a:fld>
            <a:endParaRPr lang="de-DE"/>
          </a:p>
        </p:txBody>
      </p:sp>
      <p:pic>
        <p:nvPicPr>
          <p:cNvPr id="5" name="Content Placeholder 5">
            <a:extLst>
              <a:ext uri="{FF2B5EF4-FFF2-40B4-BE49-F238E27FC236}">
                <a16:creationId xmlns:a16="http://schemas.microsoft.com/office/drawing/2014/main" id="{D43E3A22-4036-45E9-AFD8-61CD60EE2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411" y="819737"/>
            <a:ext cx="3970750" cy="3970750"/>
          </a:xfrm>
          <a:prstGeom prst="rect">
            <a:avLst/>
          </a:prstGeom>
          <a:noFill/>
          <a:ln w="9525">
            <a:noFill/>
            <a:miter lim="800000"/>
            <a:headEnd/>
            <a:tailEnd/>
          </a:ln>
        </p:spPr>
      </p:pic>
    </p:spTree>
    <p:extLst>
      <p:ext uri="{BB962C8B-B14F-4D97-AF65-F5344CB8AC3E}">
        <p14:creationId xmlns:p14="http://schemas.microsoft.com/office/powerpoint/2010/main" val="488485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Data center </a:t>
            </a:r>
            <a:r>
              <a:rPr lang="en-US" dirty="0" smtClean="0"/>
              <a:t>(DC) is a physical facility that enterprises use to house computing and storage </a:t>
            </a:r>
            <a:br>
              <a:rPr lang="en-US" dirty="0" smtClean="0"/>
            </a:br>
            <a:r>
              <a:rPr lang="en-US" dirty="0" smtClean="0"/>
              <a:t>infrastructure in a variety of networked formats.</a:t>
            </a:r>
            <a:endParaRPr lang="en-US" dirty="0" smtClean="0"/>
          </a:p>
          <a:p>
            <a:pPr lvl="1"/>
            <a:endParaRPr lang="en-US" dirty="0"/>
          </a:p>
          <a:p>
            <a:pPr lvl="1"/>
            <a:r>
              <a:rPr lang="en-US" dirty="0" smtClean="0"/>
              <a:t>Main function is to deliver utilities needed</a:t>
            </a:r>
            <a:br>
              <a:rPr lang="en-US" dirty="0" smtClean="0"/>
            </a:br>
            <a:r>
              <a:rPr lang="en-US" dirty="0" smtClean="0"/>
              <a:t>by the equipment and personnel:</a:t>
            </a:r>
          </a:p>
          <a:p>
            <a:pPr lvl="2"/>
            <a:r>
              <a:rPr lang="en-US" dirty="0" smtClean="0"/>
              <a:t>Power</a:t>
            </a:r>
          </a:p>
          <a:p>
            <a:pPr lvl="2"/>
            <a:r>
              <a:rPr lang="en-US" dirty="0" smtClean="0"/>
              <a:t>Cooling</a:t>
            </a:r>
          </a:p>
          <a:p>
            <a:pPr lvl="2"/>
            <a:r>
              <a:rPr lang="en-US" dirty="0" smtClean="0"/>
              <a:t>Shelter</a:t>
            </a:r>
          </a:p>
          <a:p>
            <a:pPr lvl="2"/>
            <a:r>
              <a:rPr lang="en-US" dirty="0" smtClean="0"/>
              <a:t>Security</a:t>
            </a:r>
          </a:p>
          <a:p>
            <a:pPr lvl="2"/>
            <a:endParaRPr lang="en-US" dirty="0" smtClean="0"/>
          </a:p>
          <a:p>
            <a:pPr lvl="1"/>
            <a:r>
              <a:rPr lang="en-US" dirty="0" smtClean="0"/>
              <a:t>Size of typical data centers:</a:t>
            </a:r>
          </a:p>
          <a:p>
            <a:pPr lvl="2"/>
            <a:r>
              <a:rPr lang="en-US" dirty="0" smtClean="0"/>
              <a:t>500 </a:t>
            </a:r>
            <a:r>
              <a:rPr lang="en-DE" dirty="0" smtClean="0"/>
              <a:t>–</a:t>
            </a:r>
            <a:r>
              <a:rPr lang="en-US" dirty="0" smtClean="0"/>
              <a:t> 5000 </a:t>
            </a:r>
            <a:r>
              <a:rPr lang="en-US" dirty="0" err="1" smtClean="0"/>
              <a:t>sqm</a:t>
            </a:r>
            <a:r>
              <a:rPr lang="en-US" dirty="0" smtClean="0"/>
              <a:t> buildings</a:t>
            </a:r>
          </a:p>
          <a:p>
            <a:pPr lvl="2"/>
            <a:r>
              <a:rPr lang="en-US" dirty="0" smtClean="0"/>
              <a:t>1 MW to 10-20 MW power (</a:t>
            </a:r>
            <a:r>
              <a:rPr lang="en-US" dirty="0" err="1" smtClean="0"/>
              <a:t>avg</a:t>
            </a:r>
            <a:r>
              <a:rPr lang="en-US" dirty="0" smtClean="0"/>
              <a:t> 5 MW)</a:t>
            </a:r>
          </a:p>
        </p:txBody>
      </p:sp>
      <p:sp>
        <p:nvSpPr>
          <p:cNvPr id="5" name="Title 4"/>
          <p:cNvSpPr>
            <a:spLocks noGrp="1"/>
          </p:cNvSpPr>
          <p:nvPr>
            <p:ph type="title"/>
          </p:nvPr>
        </p:nvSpPr>
        <p:spPr>
          <a:xfrm>
            <a:off x="311162" y="255720"/>
            <a:ext cx="8508999" cy="410369"/>
          </a:xfrm>
        </p:spPr>
        <p:txBody>
          <a:bodyPr/>
          <a:lstStyle/>
          <a:p>
            <a:r>
              <a:rPr lang="en-US" dirty="0" smtClean="0"/>
              <a:t>Data Centers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a:t>
            </a:fld>
            <a:endParaRPr lang="de-DE"/>
          </a:p>
        </p:txBody>
      </p:sp>
      <p:pic>
        <p:nvPicPr>
          <p:cNvPr id="6" name="Picture 5">
            <a:extLst>
              <a:ext uri="{FF2B5EF4-FFF2-40B4-BE49-F238E27FC236}">
                <a16:creationId xmlns:a16="http://schemas.microsoft.com/office/drawing/2014/main" id="{62C9B990-D7EA-449A-BD94-FE9F80465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590" y="1566412"/>
            <a:ext cx="4892115" cy="2730015"/>
          </a:xfrm>
          <a:prstGeom prst="rect">
            <a:avLst/>
          </a:prstGeom>
        </p:spPr>
      </p:pic>
    </p:spTree>
    <p:extLst>
      <p:ext uri="{BB962C8B-B14F-4D97-AF65-F5344CB8AC3E}">
        <p14:creationId xmlns:p14="http://schemas.microsoft.com/office/powerpoint/2010/main" val="4169738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Challenge 6: networking at scale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30</a:t>
            </a:fld>
            <a:endParaRPr lang="de-DE"/>
          </a:p>
        </p:txBody>
      </p:sp>
      <p:pic>
        <p:nvPicPr>
          <p:cNvPr id="5" name="Content Placeholder 5" descr="A picture containing indoor, person, floor&#10;&#10;Description generated with high confidence">
            <a:extLst>
              <a:ext uri="{FF2B5EF4-FFF2-40B4-BE49-F238E27FC236}">
                <a16:creationId xmlns:a16="http://schemas.microsoft.com/office/drawing/2014/main" id="{02138835-A2D9-46DB-B442-E45A79828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2" y="693180"/>
            <a:ext cx="8440429" cy="4359058"/>
          </a:xfrm>
          <a:prstGeom prst="rect">
            <a:avLst/>
          </a:prstGeom>
          <a:noFill/>
          <a:ln w="9525">
            <a:noFill/>
            <a:miter lim="800000"/>
            <a:headEnd/>
            <a:tailEnd/>
          </a:ln>
        </p:spPr>
      </p:pic>
    </p:spTree>
    <p:extLst>
      <p:ext uri="{BB962C8B-B14F-4D97-AF65-F5344CB8AC3E}">
        <p14:creationId xmlns:p14="http://schemas.microsoft.com/office/powerpoint/2010/main" val="2122963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smtClean="0"/>
              <a:t>Building the right abstractions to work for a range of workload at hyper-scale.</a:t>
            </a:r>
          </a:p>
          <a:p>
            <a:pPr lvl="1"/>
            <a:endParaRPr lang="en-US" dirty="0"/>
          </a:p>
          <a:p>
            <a:pPr lvl="1"/>
            <a:endParaRPr lang="en-US" dirty="0" smtClean="0"/>
          </a:p>
          <a:p>
            <a:pPr lvl="1"/>
            <a:endParaRPr lang="en-US" dirty="0"/>
          </a:p>
          <a:p>
            <a:pPr marL="0" lvl="1" indent="0">
              <a:buNone/>
            </a:pPr>
            <a:endParaRPr lang="en-US" b="1" dirty="0"/>
          </a:p>
          <a:p>
            <a:pPr marL="0" lvl="1" indent="0">
              <a:buNone/>
            </a:pPr>
            <a:endParaRPr lang="en-US" b="1" dirty="0" smtClean="0"/>
          </a:p>
          <a:p>
            <a:pPr marL="0" lvl="1" indent="0">
              <a:buNone/>
            </a:pPr>
            <a:endParaRPr lang="en-US" b="1" dirty="0" smtClean="0"/>
          </a:p>
          <a:p>
            <a:pPr marL="0" lvl="1" indent="0">
              <a:buNone/>
            </a:pPr>
            <a:r>
              <a:rPr lang="en-US" b="1" dirty="0"/>
              <a:t> </a:t>
            </a:r>
            <a:r>
              <a:rPr lang="en-US" b="1" dirty="0" smtClean="0"/>
              <a:t>                                           Software Defined Networking (SDN)</a:t>
            </a:r>
          </a:p>
          <a:p>
            <a:pPr marL="0" lvl="1" indent="0">
              <a:buNone/>
            </a:pPr>
            <a:endParaRPr lang="en-US" dirty="0"/>
          </a:p>
          <a:p>
            <a:pPr lvl="1"/>
            <a:endParaRPr lang="en-US" dirty="0"/>
          </a:p>
          <a:p>
            <a:pPr lvl="1"/>
            <a:r>
              <a:rPr lang="en-US" b="1" dirty="0" smtClean="0"/>
              <a:t>Within DC, 32 billion GBs will be transported in 2020</a:t>
            </a:r>
          </a:p>
          <a:p>
            <a:pPr lvl="2"/>
            <a:r>
              <a:rPr lang="en-US" dirty="0" err="1" smtClean="0"/>
              <a:t>src</a:t>
            </a:r>
            <a:r>
              <a:rPr lang="en-US" dirty="0" smtClean="0"/>
              <a:t>: Cisco’s report 2016-2020</a:t>
            </a:r>
          </a:p>
          <a:p>
            <a:pPr lvl="2"/>
            <a:endParaRPr lang="en-US" dirty="0" smtClean="0"/>
          </a:p>
          <a:p>
            <a:pPr lvl="1"/>
            <a:r>
              <a:rPr lang="en-US" b="1" dirty="0" smtClean="0"/>
              <a:t>“Machine to machine” traffic is orders of magnitude larger than what goes out on the Internet</a:t>
            </a:r>
          </a:p>
          <a:p>
            <a:pPr lvl="2"/>
            <a:r>
              <a:rPr lang="en-US" dirty="0" err="1" smtClean="0"/>
              <a:t>Src</a:t>
            </a:r>
            <a:r>
              <a:rPr lang="en-US" dirty="0" smtClean="0"/>
              <a:t>: Jupiter Rising: A Decade of Clos Topologies and Centralized control in Google’s Datacenter network (ACM SIGCOMM’15)</a:t>
            </a:r>
          </a:p>
          <a:p>
            <a:pPr lvl="2"/>
            <a:endParaRPr lang="en-US" dirty="0"/>
          </a:p>
          <a:p>
            <a:pPr lvl="2"/>
            <a:endParaRPr lang="en-US" dirty="0"/>
          </a:p>
        </p:txBody>
      </p:sp>
      <p:sp>
        <p:nvSpPr>
          <p:cNvPr id="3" name="Title 2"/>
          <p:cNvSpPr>
            <a:spLocks noGrp="1"/>
          </p:cNvSpPr>
          <p:nvPr>
            <p:ph type="title"/>
          </p:nvPr>
        </p:nvSpPr>
        <p:spPr/>
        <p:txBody>
          <a:bodyPr/>
          <a:lstStyle/>
          <a:p>
            <a:r>
              <a:rPr lang="en-US" dirty="0" smtClean="0"/>
              <a:t>Challenge 6: networking at scale (cont.)</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31</a:t>
            </a:fld>
            <a:endParaRPr lang="de-DE"/>
          </a:p>
        </p:txBody>
      </p:sp>
      <p:sp>
        <p:nvSpPr>
          <p:cNvPr id="7" name="Down Arrow 6"/>
          <p:cNvSpPr/>
          <p:nvPr/>
        </p:nvSpPr>
        <p:spPr>
          <a:xfrm>
            <a:off x="3695179" y="1603332"/>
            <a:ext cx="501041" cy="68893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smtClean="0"/>
          </a:p>
        </p:txBody>
      </p:sp>
    </p:spTree>
    <p:extLst>
      <p:ext uri="{BB962C8B-B14F-4D97-AF65-F5344CB8AC3E}">
        <p14:creationId xmlns:p14="http://schemas.microsoft.com/office/powerpoint/2010/main" val="344486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090" y="972000"/>
            <a:ext cx="8508999" cy="380810"/>
          </a:xfrm>
        </p:spPr>
        <p:txBody>
          <a:bodyPr/>
          <a:lstStyle/>
          <a:p>
            <a:r>
              <a:rPr lang="en-US" dirty="0" smtClean="0"/>
              <a:t>Cloud Computing Overview</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32</a:t>
            </a:fld>
            <a:endParaRPr lang="de-DE"/>
          </a:p>
        </p:txBody>
      </p:sp>
    </p:spTree>
    <p:extLst>
      <p:ext uri="{BB962C8B-B14F-4D97-AF65-F5344CB8AC3E}">
        <p14:creationId xmlns:p14="http://schemas.microsoft.com/office/powerpoint/2010/main" val="826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17225" b="23481"/>
          <a:stretch/>
        </p:blipFill>
        <p:spPr>
          <a:xfrm>
            <a:off x="311162" y="819351"/>
            <a:ext cx="4072948" cy="4129676"/>
          </a:xfrm>
        </p:spPr>
      </p:pic>
      <p:sp>
        <p:nvSpPr>
          <p:cNvPr id="3" name="Title 2"/>
          <p:cNvSpPr>
            <a:spLocks noGrp="1"/>
          </p:cNvSpPr>
          <p:nvPr>
            <p:ph type="title"/>
          </p:nvPr>
        </p:nvSpPr>
        <p:spPr/>
        <p:txBody>
          <a:bodyPr/>
          <a:lstStyle/>
          <a:p>
            <a:r>
              <a:rPr lang="en-US" dirty="0" smtClean="0"/>
              <a:t>Big Data and the need for Cloud</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33</a:t>
            </a:fld>
            <a:endParaRPr lang="de-DE"/>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6956" r="37507" b="8676"/>
          <a:stretch/>
        </p:blipFill>
        <p:spPr>
          <a:xfrm>
            <a:off x="4496957" y="819352"/>
            <a:ext cx="4287949" cy="1685854"/>
          </a:xfrm>
          <a:prstGeom prst="rect">
            <a:avLst/>
          </a:prstGeom>
        </p:spPr>
      </p:pic>
      <p:sp>
        <p:nvSpPr>
          <p:cNvPr id="7" name="Rectangle 6"/>
          <p:cNvSpPr/>
          <p:nvPr/>
        </p:nvSpPr>
        <p:spPr>
          <a:xfrm>
            <a:off x="4384110" y="4208654"/>
            <a:ext cx="4572000" cy="261610"/>
          </a:xfrm>
          <a:prstGeom prst="rect">
            <a:avLst/>
          </a:prstGeom>
        </p:spPr>
        <p:txBody>
          <a:bodyPr>
            <a:spAutoFit/>
          </a:bodyPr>
          <a:lstStyle/>
          <a:p>
            <a:r>
              <a:rPr lang="en-US" sz="1050" dirty="0"/>
              <a:t>https://www.visualcapitalist.com/every-minute-internet-2020/</a:t>
            </a:r>
          </a:p>
        </p:txBody>
      </p:sp>
    </p:spTree>
    <p:extLst>
      <p:ext uri="{BB962C8B-B14F-4D97-AF65-F5344CB8AC3E}">
        <p14:creationId xmlns:p14="http://schemas.microsoft.com/office/powerpoint/2010/main" val="3758598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Datacenter hardware and software that the vendors use to offer the computing resources and services.</a:t>
            </a:r>
          </a:p>
          <a:p>
            <a:endParaRPr lang="en-US" dirty="0"/>
          </a:p>
          <a:p>
            <a:pPr lvl="1"/>
            <a:r>
              <a:rPr lang="en-US" dirty="0" smtClean="0"/>
              <a:t>The cloud has a large pool of easily usable</a:t>
            </a:r>
            <a:br>
              <a:rPr lang="en-US" dirty="0" smtClean="0"/>
            </a:br>
            <a:r>
              <a:rPr lang="en-US" b="1" dirty="0" smtClean="0"/>
              <a:t>virtualized </a:t>
            </a:r>
            <a:r>
              <a:rPr lang="en-US" dirty="0" smtClean="0"/>
              <a:t>computing </a:t>
            </a:r>
            <a:r>
              <a:rPr lang="en-US" b="1" dirty="0" smtClean="0"/>
              <a:t>resources</a:t>
            </a:r>
            <a:r>
              <a:rPr lang="en-US" dirty="0" smtClean="0"/>
              <a:t>, development</a:t>
            </a:r>
            <a:br>
              <a:rPr lang="en-US" dirty="0" smtClean="0"/>
            </a:br>
            <a:r>
              <a:rPr lang="en-US" b="1" dirty="0" smtClean="0"/>
              <a:t>platforms, </a:t>
            </a:r>
            <a:r>
              <a:rPr lang="en-US" dirty="0" smtClean="0"/>
              <a:t>and various services and </a:t>
            </a:r>
            <a:br>
              <a:rPr lang="en-US" dirty="0" smtClean="0"/>
            </a:br>
            <a:r>
              <a:rPr lang="en-US" b="1" dirty="0" smtClean="0"/>
              <a:t>applications.</a:t>
            </a:r>
          </a:p>
          <a:p>
            <a:pPr lvl="1"/>
            <a:endParaRPr lang="en-US" b="1" dirty="0"/>
          </a:p>
          <a:p>
            <a:pPr lvl="1"/>
            <a:r>
              <a:rPr lang="en-US" dirty="0" smtClean="0"/>
              <a:t>Cloud computing is the delivery of </a:t>
            </a:r>
            <a:br>
              <a:rPr lang="en-US" dirty="0" smtClean="0"/>
            </a:br>
            <a:r>
              <a:rPr lang="en-US" b="1" dirty="0" smtClean="0"/>
              <a:t>computing as a service.</a:t>
            </a:r>
          </a:p>
          <a:p>
            <a:pPr lvl="1"/>
            <a:endParaRPr lang="en-US" b="1" dirty="0"/>
          </a:p>
          <a:p>
            <a:pPr lvl="1"/>
            <a:r>
              <a:rPr lang="en-US" dirty="0" smtClean="0"/>
              <a:t>The </a:t>
            </a:r>
            <a:r>
              <a:rPr lang="en-US" b="1" dirty="0" smtClean="0"/>
              <a:t>shared resources, software,</a:t>
            </a:r>
            <a:br>
              <a:rPr lang="en-US" b="1" dirty="0" smtClean="0"/>
            </a:br>
            <a:r>
              <a:rPr lang="en-US" dirty="0" smtClean="0"/>
              <a:t>and </a:t>
            </a:r>
            <a:r>
              <a:rPr lang="en-US" b="1" dirty="0" smtClean="0"/>
              <a:t>data </a:t>
            </a:r>
            <a:r>
              <a:rPr lang="en-US" dirty="0" smtClean="0"/>
              <a:t>are provided by a provider</a:t>
            </a:r>
            <a:br>
              <a:rPr lang="en-US" dirty="0" smtClean="0"/>
            </a:br>
            <a:r>
              <a:rPr lang="en-US" dirty="0" smtClean="0"/>
              <a:t>as a </a:t>
            </a:r>
            <a:r>
              <a:rPr lang="en-US" b="1" dirty="0" smtClean="0"/>
              <a:t>metered service over a network.</a:t>
            </a:r>
            <a:endParaRPr lang="en-US" dirty="0" smtClean="0"/>
          </a:p>
          <a:p>
            <a:endParaRPr lang="en-US" dirty="0" smtClean="0"/>
          </a:p>
          <a:p>
            <a:endParaRPr lang="en-US" dirty="0"/>
          </a:p>
          <a:p>
            <a:endParaRPr lang="en-US" dirty="0" smtClean="0"/>
          </a:p>
        </p:txBody>
      </p:sp>
      <p:sp>
        <p:nvSpPr>
          <p:cNvPr id="3" name="Title 2"/>
          <p:cNvSpPr>
            <a:spLocks noGrp="1"/>
          </p:cNvSpPr>
          <p:nvPr>
            <p:ph type="title"/>
          </p:nvPr>
        </p:nvSpPr>
        <p:spPr/>
        <p:txBody>
          <a:bodyPr/>
          <a:lstStyle/>
          <a:p>
            <a:r>
              <a:rPr lang="en-US" dirty="0" smtClean="0"/>
              <a:t>Cloud and </a:t>
            </a:r>
            <a:r>
              <a:rPr lang="en-US" dirty="0"/>
              <a:t>C</a:t>
            </a:r>
            <a:r>
              <a:rPr lang="en-US" dirty="0" smtClean="0"/>
              <a:t>loud computing</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34</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438" y="1399265"/>
            <a:ext cx="4584526" cy="3046039"/>
          </a:xfrm>
          <a:prstGeom prst="cloud">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63" y="4255290"/>
            <a:ext cx="1427054" cy="409681"/>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3317" r="12969"/>
          <a:stretch/>
        </p:blipFill>
        <p:spPr>
          <a:xfrm>
            <a:off x="3397313" y="4182902"/>
            <a:ext cx="1352810" cy="80900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671" y="4255290"/>
            <a:ext cx="918476" cy="551086"/>
          </a:xfrm>
          <a:prstGeom prst="rect">
            <a:avLst/>
          </a:prstGeom>
        </p:spPr>
      </p:pic>
    </p:spTree>
    <p:extLst>
      <p:ext uri="{BB962C8B-B14F-4D97-AF65-F5344CB8AC3E}">
        <p14:creationId xmlns:p14="http://schemas.microsoft.com/office/powerpoint/2010/main" val="260996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Datacenters are vendors that rent servers or other computing resources (e.g., storage)</a:t>
            </a:r>
          </a:p>
          <a:p>
            <a:pPr lvl="2"/>
            <a:r>
              <a:rPr lang="en-US" dirty="0" smtClean="0"/>
              <a:t>Anyone (or company) with a “credit card” can rent</a:t>
            </a:r>
          </a:p>
          <a:p>
            <a:pPr lvl="2"/>
            <a:r>
              <a:rPr lang="en-US" dirty="0" smtClean="0"/>
              <a:t>Cloud resources owned and operated by a third-party (cloud provider).</a:t>
            </a:r>
          </a:p>
          <a:p>
            <a:pPr lvl="2"/>
            <a:endParaRPr lang="en-US" dirty="0"/>
          </a:p>
          <a:p>
            <a:pPr lvl="1"/>
            <a:r>
              <a:rPr lang="en-US" dirty="0" smtClean="0"/>
              <a:t>Fine-grained pricing model</a:t>
            </a:r>
          </a:p>
          <a:p>
            <a:pPr lvl="2"/>
            <a:r>
              <a:rPr lang="en-US" dirty="0" smtClean="0"/>
              <a:t>Rent resources by the hour or by I/O</a:t>
            </a:r>
          </a:p>
          <a:p>
            <a:pPr lvl="2"/>
            <a:r>
              <a:rPr lang="en-US" dirty="0" smtClean="0"/>
              <a:t>Pay as you go (pay for only what you use)</a:t>
            </a:r>
          </a:p>
          <a:p>
            <a:pPr lvl="2"/>
            <a:endParaRPr lang="en-US" dirty="0"/>
          </a:p>
          <a:p>
            <a:pPr lvl="1"/>
            <a:r>
              <a:rPr lang="en-US" dirty="0" smtClean="0"/>
              <a:t>Can vary capacity as needed</a:t>
            </a:r>
          </a:p>
          <a:p>
            <a:pPr lvl="2"/>
            <a:r>
              <a:rPr lang="en-US" dirty="0" smtClean="0"/>
              <a:t>No need to build you own IT infrastructure for peak loads</a:t>
            </a:r>
            <a:endParaRPr lang="en-US" dirty="0"/>
          </a:p>
        </p:txBody>
      </p:sp>
      <p:sp>
        <p:nvSpPr>
          <p:cNvPr id="3" name="Title 2"/>
          <p:cNvSpPr>
            <a:spLocks noGrp="1"/>
          </p:cNvSpPr>
          <p:nvPr>
            <p:ph type="title"/>
          </p:nvPr>
        </p:nvSpPr>
        <p:spPr/>
        <p:txBody>
          <a:bodyPr/>
          <a:lstStyle/>
          <a:p>
            <a:r>
              <a:rPr lang="en-US" dirty="0" smtClean="0"/>
              <a:t>Cloud Computing</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35</a:t>
            </a:fld>
            <a:endParaRPr lang="de-DE"/>
          </a:p>
        </p:txBody>
      </p:sp>
    </p:spTree>
    <p:extLst>
      <p:ext uri="{BB962C8B-B14F-4D97-AF65-F5344CB8AC3E}">
        <p14:creationId xmlns:p14="http://schemas.microsoft.com/office/powerpoint/2010/main" val="3184759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62" y="679507"/>
            <a:ext cx="6563071" cy="4312400"/>
          </a:xfrm>
        </p:spPr>
      </p:pic>
      <p:sp>
        <p:nvSpPr>
          <p:cNvPr id="3" name="Title 2"/>
          <p:cNvSpPr>
            <a:spLocks noGrp="1"/>
          </p:cNvSpPr>
          <p:nvPr>
            <p:ph type="title"/>
          </p:nvPr>
        </p:nvSpPr>
        <p:spPr/>
        <p:txBody>
          <a:bodyPr/>
          <a:lstStyle/>
          <a:p>
            <a:r>
              <a:rPr lang="en-US" dirty="0" smtClean="0"/>
              <a:t>Cloud market revenue in billions of dollars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36</a:t>
            </a:fld>
            <a:endParaRPr lang="de-DE"/>
          </a:p>
        </p:txBody>
      </p:sp>
    </p:spTree>
    <p:extLst>
      <p:ext uri="{BB962C8B-B14F-4D97-AF65-F5344CB8AC3E}">
        <p14:creationId xmlns:p14="http://schemas.microsoft.com/office/powerpoint/2010/main" val="3167470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28900" y="914400"/>
            <a:ext cx="6199189" cy="3781425"/>
          </a:xfrm>
        </p:spPr>
        <p:txBody>
          <a:bodyPr/>
          <a:lstStyle/>
          <a:p>
            <a:pPr marL="0" lvl="1" indent="0">
              <a:buNone/>
            </a:pPr>
            <a:r>
              <a:rPr lang="en-US" b="1" dirty="0" smtClean="0"/>
              <a:t>Application users</a:t>
            </a:r>
          </a:p>
          <a:p>
            <a:pPr marL="0" lvl="1" indent="0">
              <a:buNone/>
            </a:pPr>
            <a:endParaRPr lang="en-US" b="1" dirty="0" smtClean="0"/>
          </a:p>
          <a:p>
            <a:pPr marL="0" lvl="1" indent="0">
              <a:buNone/>
            </a:pPr>
            <a:r>
              <a:rPr lang="en-US" b="1" dirty="0" smtClean="0"/>
              <a:t>Cloud Users</a:t>
            </a:r>
          </a:p>
          <a:p>
            <a:pPr lvl="1"/>
            <a:r>
              <a:rPr lang="en-US" dirty="0" smtClean="0"/>
              <a:t>Software / websites that serve real users</a:t>
            </a:r>
          </a:p>
          <a:p>
            <a:pPr lvl="2"/>
            <a:r>
              <a:rPr lang="en-US" dirty="0" smtClean="0"/>
              <a:t>Netflix, Pinterest, Instagram, Spotify, </a:t>
            </a:r>
            <a:r>
              <a:rPr lang="en-US" dirty="0" err="1" smtClean="0"/>
              <a:t>AirBnb</a:t>
            </a:r>
            <a:r>
              <a:rPr lang="en-US" dirty="0" smtClean="0"/>
              <a:t>, Lyft, Slack, </a:t>
            </a:r>
            <a:r>
              <a:rPr lang="en-US" dirty="0" err="1" smtClean="0"/>
              <a:t>Expendia</a:t>
            </a:r>
            <a:endParaRPr lang="en-US" dirty="0" smtClean="0"/>
          </a:p>
          <a:p>
            <a:pPr lvl="1"/>
            <a:r>
              <a:rPr lang="en-US" dirty="0" smtClean="0"/>
              <a:t>Data analytics, machine learning, and other data services</a:t>
            </a:r>
          </a:p>
          <a:p>
            <a:pPr lvl="2"/>
            <a:r>
              <a:rPr lang="en-US" dirty="0" err="1" smtClean="0"/>
              <a:t>Databricks</a:t>
            </a:r>
            <a:r>
              <a:rPr lang="en-US" dirty="0" smtClean="0"/>
              <a:t>, Snowflake, GE Healthcare</a:t>
            </a:r>
          </a:p>
          <a:p>
            <a:pPr lvl="1"/>
            <a:r>
              <a:rPr lang="en-US" dirty="0" smtClean="0"/>
              <a:t>Mobile and </a:t>
            </a:r>
            <a:r>
              <a:rPr lang="en-US" dirty="0" err="1" smtClean="0"/>
              <a:t>IoT</a:t>
            </a:r>
            <a:r>
              <a:rPr lang="en-US" dirty="0" smtClean="0"/>
              <a:t> </a:t>
            </a:r>
            <a:r>
              <a:rPr lang="en-US" dirty="0" err="1" smtClean="0"/>
              <a:t>backends</a:t>
            </a:r>
            <a:endParaRPr lang="en-US" dirty="0" smtClean="0"/>
          </a:p>
          <a:p>
            <a:pPr lvl="2"/>
            <a:r>
              <a:rPr lang="en-US" dirty="0" smtClean="0"/>
              <a:t>Snapchat, Zynga (AWS </a:t>
            </a:r>
            <a:r>
              <a:rPr lang="en-DE" dirty="0" smtClean="0"/>
              <a:t>→</a:t>
            </a:r>
            <a:r>
              <a:rPr lang="en-US" dirty="0" smtClean="0"/>
              <a:t> </a:t>
            </a:r>
            <a:r>
              <a:rPr lang="en-US" dirty="0" err="1" smtClean="0"/>
              <a:t>zCloud</a:t>
            </a:r>
            <a:r>
              <a:rPr lang="en-US" dirty="0"/>
              <a:t> </a:t>
            </a:r>
            <a:r>
              <a:rPr lang="en-DE" dirty="0"/>
              <a:t>→</a:t>
            </a:r>
            <a:r>
              <a:rPr lang="en-US" dirty="0"/>
              <a:t> </a:t>
            </a:r>
            <a:r>
              <a:rPr lang="en-US" dirty="0" smtClean="0"/>
              <a:t>AWS)</a:t>
            </a:r>
          </a:p>
          <a:p>
            <a:pPr lvl="1"/>
            <a:r>
              <a:rPr lang="en-US" dirty="0" smtClean="0"/>
              <a:t>Datacenter’s own software</a:t>
            </a:r>
          </a:p>
          <a:p>
            <a:pPr lvl="2"/>
            <a:r>
              <a:rPr lang="en-US" dirty="0" smtClean="0"/>
              <a:t>Google Drive/One Drive, search, etc.</a:t>
            </a:r>
          </a:p>
          <a:p>
            <a:endParaRPr lang="en-US" b="1" dirty="0"/>
          </a:p>
          <a:p>
            <a:r>
              <a:rPr lang="en-US" b="1" dirty="0" smtClean="0"/>
              <a:t>Cloud Providers</a:t>
            </a:r>
          </a:p>
          <a:p>
            <a:pPr lvl="1"/>
            <a:r>
              <a:rPr lang="en-US" dirty="0" smtClean="0"/>
              <a:t>Companies with large DCs</a:t>
            </a:r>
          </a:p>
          <a:p>
            <a:pPr lvl="2"/>
            <a:r>
              <a:rPr lang="en-US" dirty="0" smtClean="0"/>
              <a:t>Amazon AWS, Microsoft Azure, Google Cloud Platform, Alibaba Cloud, </a:t>
            </a:r>
            <a:r>
              <a:rPr lang="en-DE" dirty="0" smtClean="0"/>
              <a:t>…</a:t>
            </a:r>
            <a:endParaRPr lang="en-US" dirty="0" smtClean="0"/>
          </a:p>
          <a:p>
            <a:pPr marL="176213" lvl="2" indent="0">
              <a:buNone/>
            </a:pPr>
            <a:endParaRPr lang="en-US" dirty="0"/>
          </a:p>
        </p:txBody>
      </p:sp>
      <p:sp>
        <p:nvSpPr>
          <p:cNvPr id="3" name="Title 2"/>
          <p:cNvSpPr>
            <a:spLocks noGrp="1"/>
          </p:cNvSpPr>
          <p:nvPr>
            <p:ph type="title"/>
          </p:nvPr>
        </p:nvSpPr>
        <p:spPr/>
        <p:txBody>
          <a:bodyPr/>
          <a:lstStyle/>
          <a:p>
            <a:r>
              <a:rPr lang="en-US" dirty="0" smtClean="0"/>
              <a:t>Cloud Roles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37</a:t>
            </a:fld>
            <a:endParaRPr lang="de-DE"/>
          </a:p>
        </p:txBody>
      </p:sp>
      <p:sp>
        <p:nvSpPr>
          <p:cNvPr id="5" name="Rectangle 4"/>
          <p:cNvSpPr/>
          <p:nvPr/>
        </p:nvSpPr>
        <p:spPr>
          <a:xfrm>
            <a:off x="319090" y="3853543"/>
            <a:ext cx="1885267" cy="842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en-US" dirty="0" smtClean="0"/>
              <a:t>Cloud Provider</a:t>
            </a:r>
            <a:endParaRPr lang="en-US" dirty="0" smtClean="0"/>
          </a:p>
        </p:txBody>
      </p:sp>
      <p:sp>
        <p:nvSpPr>
          <p:cNvPr id="6" name="Rectangle 5"/>
          <p:cNvSpPr/>
          <p:nvPr/>
        </p:nvSpPr>
        <p:spPr>
          <a:xfrm>
            <a:off x="311162" y="2383971"/>
            <a:ext cx="1885267" cy="84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en-US" dirty="0" smtClean="0"/>
              <a:t>SaaS Provider / Cloud user</a:t>
            </a:r>
            <a:endParaRPr lang="en-US" dirty="0" smtClean="0"/>
          </a:p>
        </p:txBody>
      </p:sp>
      <p:sp>
        <p:nvSpPr>
          <p:cNvPr id="7" name="Rectangle 6"/>
          <p:cNvSpPr/>
          <p:nvPr/>
        </p:nvSpPr>
        <p:spPr>
          <a:xfrm>
            <a:off x="319090" y="983218"/>
            <a:ext cx="1885267" cy="84228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en-US" dirty="0" smtClean="0">
                <a:solidFill>
                  <a:schemeClr val="tx1"/>
                </a:solidFill>
              </a:rPr>
              <a:t>SaaS</a:t>
            </a:r>
            <a:r>
              <a:rPr lang="en-US" dirty="0" smtClean="0"/>
              <a:t> </a:t>
            </a:r>
            <a:r>
              <a:rPr lang="en-US" dirty="0" smtClean="0">
                <a:solidFill>
                  <a:schemeClr val="tx1"/>
                </a:solidFill>
              </a:rPr>
              <a:t>user</a:t>
            </a:r>
            <a:endParaRPr lang="en-US" dirty="0" smtClean="0">
              <a:solidFill>
                <a:schemeClr val="tx1"/>
              </a:solidFill>
            </a:endParaRPr>
          </a:p>
        </p:txBody>
      </p:sp>
      <p:sp>
        <p:nvSpPr>
          <p:cNvPr id="8" name="Right Arrow 7"/>
          <p:cNvSpPr/>
          <p:nvPr/>
        </p:nvSpPr>
        <p:spPr>
          <a:xfrm rot="16200000">
            <a:off x="310243" y="3381766"/>
            <a:ext cx="600652" cy="3429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smtClean="0"/>
          </a:p>
        </p:txBody>
      </p:sp>
      <p:sp>
        <p:nvSpPr>
          <p:cNvPr id="9" name="TextBox 8"/>
          <p:cNvSpPr txBox="1"/>
          <p:nvPr/>
        </p:nvSpPr>
        <p:spPr>
          <a:xfrm>
            <a:off x="831881" y="3474564"/>
            <a:ext cx="1747157" cy="280718"/>
          </a:xfrm>
          <a:prstGeom prst="rect">
            <a:avLst/>
          </a:prstGeom>
          <a:noFill/>
        </p:spPr>
        <p:txBody>
          <a:bodyPr wrap="square" lIns="0" tIns="0" rIns="0" bIns="0" rtlCol="0">
            <a:spAutoFit/>
          </a:bodyPr>
          <a:lstStyle/>
          <a:p>
            <a:pPr>
              <a:lnSpc>
                <a:spcPct val="114000"/>
              </a:lnSpc>
            </a:pPr>
            <a:r>
              <a:rPr lang="en-US" sz="1600" dirty="0" smtClean="0">
                <a:latin typeface="+mn-lt"/>
              </a:rPr>
              <a:t>Utility computing</a:t>
            </a:r>
            <a:endParaRPr lang="en-US" sz="1600" dirty="0" smtClean="0">
              <a:latin typeface="+mn-lt"/>
            </a:endParaRPr>
          </a:p>
        </p:txBody>
      </p:sp>
      <p:sp>
        <p:nvSpPr>
          <p:cNvPr id="11" name="Right Arrow 10"/>
          <p:cNvSpPr/>
          <p:nvPr/>
        </p:nvSpPr>
        <p:spPr>
          <a:xfrm rot="16200000">
            <a:off x="310243" y="1938832"/>
            <a:ext cx="600652" cy="3429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smtClean="0"/>
          </a:p>
        </p:txBody>
      </p:sp>
      <p:sp>
        <p:nvSpPr>
          <p:cNvPr id="12" name="TextBox 11"/>
          <p:cNvSpPr txBox="1"/>
          <p:nvPr/>
        </p:nvSpPr>
        <p:spPr>
          <a:xfrm>
            <a:off x="831880" y="2002566"/>
            <a:ext cx="1747157" cy="257250"/>
          </a:xfrm>
          <a:prstGeom prst="rect">
            <a:avLst/>
          </a:prstGeom>
          <a:noFill/>
        </p:spPr>
        <p:txBody>
          <a:bodyPr wrap="square" lIns="0" tIns="0" rIns="0" bIns="0" rtlCol="0">
            <a:spAutoFit/>
          </a:bodyPr>
          <a:lstStyle/>
          <a:p>
            <a:pPr>
              <a:lnSpc>
                <a:spcPct val="114000"/>
              </a:lnSpc>
            </a:pPr>
            <a:r>
              <a:rPr lang="en-US" sz="1600" dirty="0" smtClean="0">
                <a:latin typeface="+mn-lt"/>
              </a:rPr>
              <a:t>Web applications</a:t>
            </a:r>
            <a:endParaRPr lang="en-US" sz="1600" dirty="0" smtClean="0">
              <a:latin typeface="+mn-lt"/>
            </a:endParaRPr>
          </a:p>
        </p:txBody>
      </p:sp>
    </p:spTree>
    <p:extLst>
      <p:ext uri="{BB962C8B-B14F-4D97-AF65-F5344CB8AC3E}">
        <p14:creationId xmlns:p14="http://schemas.microsoft.com/office/powerpoint/2010/main" val="3853674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Public </a:t>
            </a:r>
            <a:r>
              <a:rPr lang="en-US" b="1" dirty="0" smtClean="0"/>
              <a:t>vs. Private</a:t>
            </a:r>
            <a:endParaRPr lang="en-US" b="1" dirty="0" smtClean="0"/>
          </a:p>
          <a:p>
            <a:pPr lvl="1"/>
            <a:r>
              <a:rPr lang="en-US" dirty="0" smtClean="0"/>
              <a:t>Public: resources owned </a:t>
            </a:r>
            <a:r>
              <a:rPr lang="en-US" dirty="0" smtClean="0"/>
              <a:t>and operated by the </a:t>
            </a:r>
            <a:r>
              <a:rPr lang="en-US" dirty="0" smtClean="0"/>
              <a:t>one organization aka the cloud vendor</a:t>
            </a:r>
            <a:endParaRPr lang="en-US" dirty="0" smtClean="0"/>
          </a:p>
          <a:p>
            <a:pPr lvl="1"/>
            <a:r>
              <a:rPr lang="en-US" dirty="0" smtClean="0"/>
              <a:t>Private: Resources </a:t>
            </a:r>
            <a:r>
              <a:rPr lang="en-US" dirty="0" smtClean="0"/>
              <a:t>used exclusively by a single business or organization </a:t>
            </a:r>
            <a:endParaRPr lang="en-US" dirty="0" smtClean="0"/>
          </a:p>
          <a:p>
            <a:pPr lvl="1"/>
            <a:endParaRPr lang="en-US" dirty="0" smtClean="0"/>
          </a:p>
          <a:p>
            <a:r>
              <a:rPr lang="en-US" b="1" dirty="0" smtClean="0"/>
              <a:t>On-premise vs. Hosted:</a:t>
            </a:r>
            <a:endParaRPr lang="en-US" b="1" dirty="0"/>
          </a:p>
          <a:p>
            <a:pPr lvl="1"/>
            <a:r>
              <a:rPr lang="en-US" dirty="0" smtClean="0"/>
              <a:t>On-premise (on-</a:t>
            </a:r>
            <a:r>
              <a:rPr lang="en-US" dirty="0" err="1" smtClean="0"/>
              <a:t>prem</a:t>
            </a:r>
            <a:r>
              <a:rPr lang="en-US" dirty="0" smtClean="0"/>
              <a:t>): resources located locally (at a datacenter that the organization operates)</a:t>
            </a:r>
          </a:p>
          <a:p>
            <a:pPr lvl="1"/>
            <a:r>
              <a:rPr lang="en-US" dirty="0" smtClean="0"/>
              <a:t>Hosted: resources hosted and managed by a third-party provider</a:t>
            </a:r>
          </a:p>
          <a:p>
            <a:pPr lvl="1"/>
            <a:endParaRPr lang="en-US" dirty="0"/>
          </a:p>
          <a:p>
            <a:pPr marL="0" lvl="1" indent="0">
              <a:buNone/>
            </a:pPr>
            <a:r>
              <a:rPr lang="en-US" dirty="0" smtClean="0"/>
              <a:t>Private cloud can be both on-</a:t>
            </a:r>
            <a:r>
              <a:rPr lang="en-US" dirty="0" err="1" smtClean="0"/>
              <a:t>prem</a:t>
            </a:r>
            <a:r>
              <a:rPr lang="en-US" dirty="0" smtClean="0"/>
              <a:t> and hosted (virtual private cloud)</a:t>
            </a:r>
          </a:p>
          <a:p>
            <a:pPr marL="0" lvl="1" indent="0">
              <a:buNone/>
            </a:pPr>
            <a:endParaRPr lang="en-US" dirty="0" smtClean="0"/>
          </a:p>
        </p:txBody>
      </p:sp>
      <p:sp>
        <p:nvSpPr>
          <p:cNvPr id="3" name="Title 2"/>
          <p:cNvSpPr>
            <a:spLocks noGrp="1"/>
          </p:cNvSpPr>
          <p:nvPr>
            <p:ph type="title"/>
          </p:nvPr>
        </p:nvSpPr>
        <p:spPr/>
        <p:txBody>
          <a:bodyPr/>
          <a:lstStyle/>
          <a:p>
            <a:r>
              <a:rPr lang="en-US" dirty="0" smtClean="0"/>
              <a:t>Types of Cloud Computing</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38</a:t>
            </a:fld>
            <a:endParaRPr lang="de-DE"/>
          </a:p>
        </p:txBody>
      </p:sp>
    </p:spTree>
    <p:extLst>
      <p:ext uri="{BB962C8B-B14F-4D97-AF65-F5344CB8AC3E}">
        <p14:creationId xmlns:p14="http://schemas.microsoft.com/office/powerpoint/2010/main" val="1469987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Hybrid cloud</a:t>
            </a:r>
          </a:p>
          <a:p>
            <a:pPr lvl="1"/>
            <a:r>
              <a:rPr lang="en-US" dirty="0"/>
              <a:t>Combines public and private clouds, allows data and applications to be shared between them.</a:t>
            </a:r>
          </a:p>
          <a:p>
            <a:pPr lvl="1"/>
            <a:r>
              <a:rPr lang="en-US" dirty="0"/>
              <a:t>Better control over sensitive data and functionalities</a:t>
            </a:r>
          </a:p>
          <a:p>
            <a:pPr lvl="1"/>
            <a:r>
              <a:rPr lang="en-US" dirty="0"/>
              <a:t>Cost effective, scales well and is more flexible</a:t>
            </a:r>
          </a:p>
          <a:p>
            <a:pPr marL="0" lvl="1" indent="0">
              <a:buNone/>
            </a:pPr>
            <a:endParaRPr lang="en-US" dirty="0"/>
          </a:p>
          <a:p>
            <a:pPr marL="0" lvl="1" indent="0">
              <a:buNone/>
            </a:pPr>
            <a:r>
              <a:rPr lang="en-US" b="1" dirty="0"/>
              <a:t>Multi-Cloud</a:t>
            </a:r>
          </a:p>
          <a:p>
            <a:pPr marL="285750" lvl="1" indent="-285750"/>
            <a:r>
              <a:rPr lang="en-US" dirty="0" smtClean="0"/>
              <a:t>Use multiple clouds for an application / service</a:t>
            </a:r>
          </a:p>
          <a:p>
            <a:pPr marL="285750" lvl="1" indent="-285750"/>
            <a:r>
              <a:rPr lang="en-US" dirty="0" smtClean="0"/>
              <a:t>Avoids data lock-in</a:t>
            </a:r>
          </a:p>
          <a:p>
            <a:pPr marL="285750" lvl="1" indent="-285750"/>
            <a:r>
              <a:rPr lang="en-US" dirty="0" smtClean="0"/>
              <a:t>Avoids single point of failure</a:t>
            </a:r>
          </a:p>
          <a:p>
            <a:pPr marL="285750" lvl="1" indent="-285750"/>
            <a:r>
              <a:rPr lang="en-US" dirty="0" smtClean="0"/>
              <a:t>But, need to deal with API differences and handle migration across clouds</a:t>
            </a:r>
            <a:endParaRPr lang="en-US" dirty="0"/>
          </a:p>
          <a:p>
            <a:pPr marL="0" lvl="1" indent="0">
              <a:buNone/>
            </a:pPr>
            <a:endParaRPr lang="en-US" dirty="0" smtClean="0"/>
          </a:p>
        </p:txBody>
      </p:sp>
      <p:sp>
        <p:nvSpPr>
          <p:cNvPr id="3" name="Title 2"/>
          <p:cNvSpPr>
            <a:spLocks noGrp="1"/>
          </p:cNvSpPr>
          <p:nvPr>
            <p:ph type="title"/>
          </p:nvPr>
        </p:nvSpPr>
        <p:spPr/>
        <p:txBody>
          <a:bodyPr/>
          <a:lstStyle/>
          <a:p>
            <a:r>
              <a:rPr lang="en-US" dirty="0" smtClean="0"/>
              <a:t>Types of Cloud </a:t>
            </a:r>
            <a:r>
              <a:rPr lang="en-US" dirty="0" smtClean="0"/>
              <a:t>Computing (</a:t>
            </a:r>
            <a:r>
              <a:rPr lang="en-US" dirty="0" err="1" smtClean="0"/>
              <a:t>cont</a:t>
            </a:r>
            <a:r>
              <a:rPr lang="en-US" dirty="0" smtClean="0"/>
              <a:t>)</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39</a:t>
            </a:fld>
            <a:endParaRPr lang="de-DE"/>
          </a:p>
        </p:txBody>
      </p:sp>
    </p:spTree>
    <p:extLst>
      <p:ext uri="{BB962C8B-B14F-4D97-AF65-F5344CB8AC3E}">
        <p14:creationId xmlns:p14="http://schemas.microsoft.com/office/powerpoint/2010/main" val="393528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data centers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4</a:t>
            </a:fld>
            <a:endParaRPr lang="de-DE"/>
          </a:p>
        </p:txBody>
      </p:sp>
      <p:pic>
        <p:nvPicPr>
          <p:cNvPr id="5" name="Picture 4" descr="A view of a city&#10;&#10;Description generated with very high confidence">
            <a:extLst>
              <a:ext uri="{FF2B5EF4-FFF2-40B4-BE49-F238E27FC236}">
                <a16:creationId xmlns:a16="http://schemas.microsoft.com/office/drawing/2014/main" id="{20722310-19D0-4054-B803-45C4F9DF7507}"/>
              </a:ext>
            </a:extLst>
          </p:cNvPr>
          <p:cNvPicPr>
            <a:picLocks noChangeAspect="1"/>
          </p:cNvPicPr>
          <p:nvPr/>
        </p:nvPicPr>
        <p:blipFill rotWithShape="1">
          <a:blip r:embed="rId2">
            <a:extLst>
              <a:ext uri="{28A0092B-C50C-407E-A947-70E740481C1C}">
                <a14:useLocalDpi xmlns:a14="http://schemas.microsoft.com/office/drawing/2010/main" val="0"/>
              </a:ext>
            </a:extLst>
          </a:blip>
          <a:srcRect t="23279"/>
          <a:stretch/>
        </p:blipFill>
        <p:spPr>
          <a:xfrm>
            <a:off x="319091" y="914400"/>
            <a:ext cx="4180759" cy="2091847"/>
          </a:xfrm>
          <a:prstGeom prst="rect">
            <a:avLst/>
          </a:prstGeom>
        </p:spPr>
      </p:pic>
      <p:pic>
        <p:nvPicPr>
          <p:cNvPr id="6" name="Picture 5" descr="A view of a highway&#10;&#10;Description generated with high confidence">
            <a:extLst>
              <a:ext uri="{FF2B5EF4-FFF2-40B4-BE49-F238E27FC236}">
                <a16:creationId xmlns:a16="http://schemas.microsoft.com/office/drawing/2014/main" id="{83454F06-CCF2-4186-BB25-9C0F9BE7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939" y="1201341"/>
            <a:ext cx="4217222" cy="2368577"/>
          </a:xfrm>
          <a:prstGeom prst="rect">
            <a:avLst/>
          </a:prstGeom>
        </p:spPr>
      </p:pic>
      <p:pic>
        <p:nvPicPr>
          <p:cNvPr id="7" name="Picture 6" descr="A picture containing outdoor, sky, water, blue&#10;&#10;Description generated with very high confidence">
            <a:extLst>
              <a:ext uri="{FF2B5EF4-FFF2-40B4-BE49-F238E27FC236}">
                <a16:creationId xmlns:a16="http://schemas.microsoft.com/office/drawing/2014/main" id="{26B009B1-D193-4048-B17A-521D29503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997" y="2721617"/>
            <a:ext cx="4445038" cy="2222519"/>
          </a:xfrm>
          <a:prstGeom prst="rect">
            <a:avLst/>
          </a:prstGeom>
        </p:spPr>
      </p:pic>
    </p:spTree>
    <p:extLst>
      <p:ext uri="{BB962C8B-B14F-4D97-AF65-F5344CB8AC3E}">
        <p14:creationId xmlns:p14="http://schemas.microsoft.com/office/powerpoint/2010/main" val="2331121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78864" y="869824"/>
            <a:ext cx="6448144" cy="3781425"/>
          </a:xfrm>
        </p:spPr>
        <p:txBody>
          <a:bodyPr/>
          <a:lstStyle/>
          <a:p>
            <a:r>
              <a:rPr lang="en-US" b="1" dirty="0" smtClean="0"/>
              <a:t>Infrastructure as a Service (IaaS)</a:t>
            </a:r>
          </a:p>
          <a:p>
            <a:pPr lvl="1"/>
            <a:r>
              <a:rPr lang="en-US" dirty="0" smtClean="0"/>
              <a:t>Rent IT infrastructure </a:t>
            </a:r>
            <a:r>
              <a:rPr lang="en-DE" dirty="0" smtClean="0"/>
              <a:t>–</a:t>
            </a:r>
            <a:r>
              <a:rPr lang="en-US" dirty="0" smtClean="0"/>
              <a:t> servers and virtual machines (VMs), </a:t>
            </a:r>
            <a:r>
              <a:rPr lang="en-US" dirty="0" smtClean="0"/>
              <a:t/>
            </a:r>
            <a:br>
              <a:rPr lang="en-US" dirty="0" smtClean="0"/>
            </a:br>
            <a:r>
              <a:rPr lang="en-US" dirty="0" smtClean="0"/>
              <a:t>storage</a:t>
            </a:r>
            <a:r>
              <a:rPr lang="en-US" dirty="0" smtClean="0"/>
              <a:t>, network, firewall, and security</a:t>
            </a:r>
          </a:p>
          <a:p>
            <a:endParaRPr lang="en-US" dirty="0"/>
          </a:p>
          <a:p>
            <a:r>
              <a:rPr lang="en-US" b="1" dirty="0" smtClean="0"/>
              <a:t>Platform as a Service (PaaS)</a:t>
            </a:r>
          </a:p>
          <a:p>
            <a:pPr lvl="1"/>
            <a:r>
              <a:rPr lang="en-US" dirty="0" smtClean="0"/>
              <a:t>Get on-demand environment for development, testing and management of software applications: servers, storage, network, OS, databases, etc.</a:t>
            </a:r>
          </a:p>
          <a:p>
            <a:pPr lvl="1"/>
            <a:endParaRPr lang="en-US" dirty="0"/>
          </a:p>
          <a:p>
            <a:r>
              <a:rPr lang="en-US" b="1" dirty="0" err="1" smtClean="0"/>
              <a:t>Serverless</a:t>
            </a:r>
            <a:r>
              <a:rPr lang="en-US" b="1" dirty="0" smtClean="0"/>
              <a:t>, Function as a Service </a:t>
            </a:r>
            <a:r>
              <a:rPr lang="en-US" b="1" dirty="0" smtClean="0"/>
              <a:t>(</a:t>
            </a:r>
            <a:r>
              <a:rPr lang="en-US" b="1" dirty="0" err="1" smtClean="0"/>
              <a:t>FaaS</a:t>
            </a:r>
            <a:r>
              <a:rPr lang="en-US" b="1" dirty="0" smtClean="0"/>
              <a:t>)</a:t>
            </a:r>
          </a:p>
          <a:p>
            <a:pPr lvl="1"/>
            <a:r>
              <a:rPr lang="en-US" dirty="0" smtClean="0"/>
              <a:t>Overlapping with PaaS, </a:t>
            </a:r>
            <a:r>
              <a:rPr lang="en-US" dirty="0" err="1" smtClean="0"/>
              <a:t>serverless</a:t>
            </a:r>
            <a:r>
              <a:rPr lang="en-US" dirty="0" smtClean="0"/>
              <a:t> focuses on building app functionality without managing the servers and infrastructure required to do so.</a:t>
            </a:r>
          </a:p>
          <a:p>
            <a:pPr lvl="1"/>
            <a:r>
              <a:rPr lang="en-US" dirty="0" smtClean="0"/>
              <a:t>Cloud vendors provides set-up, capacity planning, and server management.</a:t>
            </a:r>
            <a:endParaRPr lang="en-US" b="1" dirty="0" smtClean="0"/>
          </a:p>
          <a:p>
            <a:pPr marL="0" lvl="1" indent="0">
              <a:buNone/>
            </a:pPr>
            <a:endParaRPr lang="en-US" b="1" dirty="0" smtClean="0"/>
          </a:p>
          <a:p>
            <a:pPr marL="0" lvl="1" indent="0">
              <a:buNone/>
            </a:pPr>
            <a:r>
              <a:rPr lang="en-US" b="1" dirty="0" smtClean="0"/>
              <a:t>Software as a Service (SaaS)</a:t>
            </a:r>
            <a:endParaRPr lang="en-US" b="1" dirty="0"/>
          </a:p>
          <a:p>
            <a:pPr lvl="1"/>
            <a:r>
              <a:rPr lang="en-US" dirty="0" smtClean="0"/>
              <a:t>Deliver software applications over the Internet, on demand.</a:t>
            </a:r>
          </a:p>
          <a:p>
            <a:pPr lvl="1"/>
            <a:r>
              <a:rPr lang="en-US" dirty="0" smtClean="0"/>
              <a:t>Cloud vendor handles software application and underlying infrastructure</a:t>
            </a:r>
          </a:p>
        </p:txBody>
      </p:sp>
      <p:sp>
        <p:nvSpPr>
          <p:cNvPr id="3" name="Title 2"/>
          <p:cNvSpPr>
            <a:spLocks noGrp="1"/>
          </p:cNvSpPr>
          <p:nvPr>
            <p:ph type="title"/>
          </p:nvPr>
        </p:nvSpPr>
        <p:spPr/>
        <p:txBody>
          <a:bodyPr/>
          <a:lstStyle/>
          <a:p>
            <a:r>
              <a:rPr lang="en-US" dirty="0" smtClean="0"/>
              <a:t>Cloud service </a:t>
            </a:r>
            <a:r>
              <a:rPr lang="en-US" dirty="0" smtClean="0"/>
              <a:t>models (</a:t>
            </a:r>
            <a:r>
              <a:rPr lang="en-US" dirty="0" err="1" smtClean="0"/>
              <a:t>XaaS</a:t>
            </a:r>
            <a:r>
              <a:rPr lang="en-US" dirty="0" smtClean="0"/>
              <a:t>)</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40</a:t>
            </a:fld>
            <a:endParaRPr lang="de-DE"/>
          </a:p>
        </p:txBody>
      </p:sp>
      <p:sp>
        <p:nvSpPr>
          <p:cNvPr id="5" name="Arrow: Up-Down 4">
            <a:extLst>
              <a:ext uri="{FF2B5EF4-FFF2-40B4-BE49-F238E27FC236}">
                <a16:creationId xmlns:a16="http://schemas.microsoft.com/office/drawing/2014/main" id="{6B181E37-4E99-441B-94DE-90D515FE4C42}"/>
              </a:ext>
            </a:extLst>
          </p:cNvPr>
          <p:cNvSpPr/>
          <p:nvPr/>
        </p:nvSpPr>
        <p:spPr bwMode="auto">
          <a:xfrm>
            <a:off x="688052" y="1220082"/>
            <a:ext cx="1291060" cy="3298319"/>
          </a:xfrm>
          <a:prstGeom prst="upDownArrow">
            <a:avLst/>
          </a:prstGeom>
          <a:gradFill flip="none" rotWithShape="1">
            <a:gsLst>
              <a:gs pos="0">
                <a:schemeClr val="accent1"/>
              </a:gs>
              <a:gs pos="50000">
                <a:schemeClr val="accent2">
                  <a:lumMod val="60000"/>
                  <a:lumOff val="40000"/>
                </a:schemeClr>
              </a:gs>
              <a:gs pos="100000">
                <a:schemeClr val="accent2">
                  <a:lumMod val="20000"/>
                  <a:lumOff val="80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a:ln>
                <a:noFill/>
              </a:ln>
              <a:solidFill>
                <a:srgbClr val="003399"/>
              </a:solidFill>
              <a:effectLst/>
              <a:latin typeface="Tahoma" pitchFamily="34" charset="0"/>
            </a:endParaRPr>
          </a:p>
        </p:txBody>
      </p:sp>
      <p:sp>
        <p:nvSpPr>
          <p:cNvPr id="6" name="TextBox 5">
            <a:extLst>
              <a:ext uri="{FF2B5EF4-FFF2-40B4-BE49-F238E27FC236}">
                <a16:creationId xmlns:a16="http://schemas.microsoft.com/office/drawing/2014/main" id="{219834EC-F180-43D0-B927-9E07E743D96C}"/>
              </a:ext>
            </a:extLst>
          </p:cNvPr>
          <p:cNvSpPr txBox="1"/>
          <p:nvPr/>
        </p:nvSpPr>
        <p:spPr>
          <a:xfrm rot="16200000">
            <a:off x="956653" y="2708705"/>
            <a:ext cx="845583" cy="482526"/>
          </a:xfrm>
          <a:prstGeom prst="rect">
            <a:avLst/>
          </a:prstGeom>
          <a:noFill/>
        </p:spPr>
        <p:txBody>
          <a:bodyPr wrap="none" rtlCol="0">
            <a:spAutoFit/>
          </a:bodyPr>
          <a:lstStyle/>
          <a:p>
            <a:r>
              <a:rPr lang="en-US" dirty="0">
                <a:solidFill>
                  <a:schemeClr val="accent1">
                    <a:lumMod val="75000"/>
                  </a:schemeClr>
                </a:solidFill>
              </a:rPr>
              <a:t>control</a:t>
            </a:r>
            <a:endParaRPr lang="en-GB" dirty="0">
              <a:solidFill>
                <a:schemeClr val="accent1">
                  <a:lumMod val="75000"/>
                </a:schemeClr>
              </a:solidFill>
            </a:endParaRPr>
          </a:p>
        </p:txBody>
      </p:sp>
      <p:sp>
        <p:nvSpPr>
          <p:cNvPr id="7" name="TextBox 6">
            <a:extLst>
              <a:ext uri="{FF2B5EF4-FFF2-40B4-BE49-F238E27FC236}">
                <a16:creationId xmlns:a16="http://schemas.microsoft.com/office/drawing/2014/main" id="{8D46B978-924A-47D8-9097-06CB5D5816AF}"/>
              </a:ext>
            </a:extLst>
          </p:cNvPr>
          <p:cNvSpPr txBox="1"/>
          <p:nvPr/>
        </p:nvSpPr>
        <p:spPr>
          <a:xfrm>
            <a:off x="1021623" y="4504725"/>
            <a:ext cx="724124" cy="350259"/>
          </a:xfrm>
          <a:prstGeom prst="rect">
            <a:avLst/>
          </a:prstGeom>
          <a:noFill/>
        </p:spPr>
        <p:txBody>
          <a:bodyPr wrap="none" rtlCol="0">
            <a:spAutoFit/>
          </a:bodyPr>
          <a:lstStyle/>
          <a:p>
            <a:r>
              <a:rPr lang="en-US" dirty="0">
                <a:solidFill>
                  <a:schemeClr val="accent1">
                    <a:lumMod val="75000"/>
                  </a:schemeClr>
                </a:solidFill>
              </a:rPr>
              <a:t>less</a:t>
            </a:r>
            <a:endParaRPr lang="en-GB" dirty="0">
              <a:solidFill>
                <a:schemeClr val="accent1">
                  <a:lumMod val="75000"/>
                </a:schemeClr>
              </a:solidFill>
            </a:endParaRPr>
          </a:p>
        </p:txBody>
      </p:sp>
      <p:sp>
        <p:nvSpPr>
          <p:cNvPr id="8" name="TextBox 7">
            <a:extLst>
              <a:ext uri="{FF2B5EF4-FFF2-40B4-BE49-F238E27FC236}">
                <a16:creationId xmlns:a16="http://schemas.microsoft.com/office/drawing/2014/main" id="{7587FA2E-E46C-4B5E-9D53-8648D08B8FA3}"/>
              </a:ext>
            </a:extLst>
          </p:cNvPr>
          <p:cNvSpPr txBox="1"/>
          <p:nvPr/>
        </p:nvSpPr>
        <p:spPr>
          <a:xfrm>
            <a:off x="943733" y="869823"/>
            <a:ext cx="920284" cy="350259"/>
          </a:xfrm>
          <a:prstGeom prst="rect">
            <a:avLst/>
          </a:prstGeom>
          <a:noFill/>
        </p:spPr>
        <p:txBody>
          <a:bodyPr wrap="none" rtlCol="0">
            <a:spAutoFit/>
          </a:bodyPr>
          <a:lstStyle/>
          <a:p>
            <a:r>
              <a:rPr lang="en-US" dirty="0">
                <a:solidFill>
                  <a:schemeClr val="accent1">
                    <a:lumMod val="75000"/>
                  </a:schemeClr>
                </a:solidFill>
              </a:rPr>
              <a:t>more</a:t>
            </a:r>
            <a:endParaRPr lang="en-GB" dirty="0">
              <a:solidFill>
                <a:schemeClr val="accent1">
                  <a:lumMod val="75000"/>
                </a:schemeClr>
              </a:solidFill>
            </a:endParaRPr>
          </a:p>
        </p:txBody>
      </p:sp>
    </p:spTree>
    <p:extLst>
      <p:ext uri="{BB962C8B-B14F-4D97-AF65-F5344CB8AC3E}">
        <p14:creationId xmlns:p14="http://schemas.microsoft.com/office/powerpoint/2010/main" val="4181045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Immediately </a:t>
            </a:r>
            <a:r>
              <a:rPr lang="en-US" b="1" dirty="0" smtClean="0"/>
              <a:t>available computing infrastructure,</a:t>
            </a:r>
            <a:br>
              <a:rPr lang="en-US" b="1" dirty="0" smtClean="0"/>
            </a:br>
            <a:r>
              <a:rPr lang="en-US" dirty="0" smtClean="0"/>
              <a:t>provisioned and managed by a cloud provider.</a:t>
            </a:r>
          </a:p>
          <a:p>
            <a:pPr lvl="1"/>
            <a:endParaRPr lang="en-US" dirty="0"/>
          </a:p>
          <a:p>
            <a:pPr lvl="1"/>
            <a:r>
              <a:rPr lang="en-US" dirty="0" smtClean="0"/>
              <a:t>Computing </a:t>
            </a:r>
            <a:r>
              <a:rPr lang="en-US" b="1" dirty="0" smtClean="0"/>
              <a:t>resources pooled </a:t>
            </a:r>
            <a:r>
              <a:rPr lang="en-US" dirty="0" smtClean="0"/>
              <a:t>together to</a:t>
            </a:r>
            <a:br>
              <a:rPr lang="en-US" dirty="0" smtClean="0"/>
            </a:br>
            <a:r>
              <a:rPr lang="en-US" dirty="0" smtClean="0"/>
              <a:t>server multiple users / tenants.</a:t>
            </a:r>
          </a:p>
          <a:p>
            <a:pPr lvl="1"/>
            <a:endParaRPr lang="en-US" dirty="0"/>
          </a:p>
          <a:p>
            <a:pPr lvl="1"/>
            <a:r>
              <a:rPr lang="en-US" dirty="0" smtClean="0"/>
              <a:t>Computing resources include: </a:t>
            </a:r>
            <a:br>
              <a:rPr lang="en-US" dirty="0" smtClean="0"/>
            </a:br>
            <a:r>
              <a:rPr lang="en-US" dirty="0" smtClean="0"/>
              <a:t>storage, processing, memory, network bandwidth, etc.</a:t>
            </a:r>
          </a:p>
          <a:p>
            <a:pPr lvl="1"/>
            <a:endParaRPr lang="en-US" dirty="0"/>
          </a:p>
        </p:txBody>
      </p:sp>
      <p:sp>
        <p:nvSpPr>
          <p:cNvPr id="3" name="Title 2"/>
          <p:cNvSpPr>
            <a:spLocks noGrp="1"/>
          </p:cNvSpPr>
          <p:nvPr>
            <p:ph type="title"/>
          </p:nvPr>
        </p:nvSpPr>
        <p:spPr/>
        <p:txBody>
          <a:bodyPr/>
          <a:lstStyle/>
          <a:p>
            <a:r>
              <a:rPr lang="en-US" dirty="0" smtClean="0"/>
              <a:t>Infrastructure as a Service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41</a:t>
            </a:fld>
            <a:endParaRPr lang="de-DE"/>
          </a:p>
        </p:txBody>
      </p:sp>
      <p:grpSp>
        <p:nvGrpSpPr>
          <p:cNvPr id="5" name="Group 4">
            <a:extLst>
              <a:ext uri="{FF2B5EF4-FFF2-40B4-BE49-F238E27FC236}">
                <a16:creationId xmlns:a16="http://schemas.microsoft.com/office/drawing/2014/main" id="{2A77E34E-D1F8-41A9-8A6D-F2A96D352CF8}"/>
              </a:ext>
            </a:extLst>
          </p:cNvPr>
          <p:cNvGrpSpPr/>
          <p:nvPr/>
        </p:nvGrpSpPr>
        <p:grpSpPr>
          <a:xfrm>
            <a:off x="5267857" y="429087"/>
            <a:ext cx="2533114" cy="4418778"/>
            <a:chOff x="7493860" y="901052"/>
            <a:chExt cx="3206224" cy="5824053"/>
          </a:xfrm>
        </p:grpSpPr>
        <p:pic>
          <p:nvPicPr>
            <p:cNvPr id="6" name="Picture 5">
              <a:extLst>
                <a:ext uri="{FF2B5EF4-FFF2-40B4-BE49-F238E27FC236}">
                  <a16:creationId xmlns:a16="http://schemas.microsoft.com/office/drawing/2014/main" id="{081A5952-A192-4495-9642-FB0CA224B419}"/>
                </a:ext>
              </a:extLst>
            </p:cNvPr>
            <p:cNvPicPr>
              <a:picLocks noChangeAspect="1"/>
            </p:cNvPicPr>
            <p:nvPr/>
          </p:nvPicPr>
          <p:blipFill rotWithShape="1">
            <a:blip r:embed="rId3">
              <a:extLst>
                <a:ext uri="{28A0092B-C50C-407E-A947-70E740481C1C}">
                  <a14:useLocalDpi xmlns:a14="http://schemas.microsoft.com/office/drawing/2010/main" val="0"/>
                </a:ext>
              </a:extLst>
            </a:blip>
            <a:srcRect l="25303" r="49256"/>
            <a:stretch/>
          </p:blipFill>
          <p:spPr>
            <a:xfrm>
              <a:off x="7493860" y="901052"/>
              <a:ext cx="3206224" cy="5584804"/>
            </a:xfrm>
            <a:prstGeom prst="rect">
              <a:avLst/>
            </a:prstGeom>
          </p:spPr>
        </p:pic>
        <p:sp>
          <p:nvSpPr>
            <p:cNvPr id="7" name="TextBox 6">
              <a:extLst>
                <a:ext uri="{FF2B5EF4-FFF2-40B4-BE49-F238E27FC236}">
                  <a16:creationId xmlns:a16="http://schemas.microsoft.com/office/drawing/2014/main" id="{E3E927EF-F4EA-4910-8D01-05A52C43B950}"/>
                </a:ext>
              </a:extLst>
            </p:cNvPr>
            <p:cNvSpPr txBox="1"/>
            <p:nvPr/>
          </p:nvSpPr>
          <p:spPr>
            <a:xfrm>
              <a:off x="7952675" y="6448106"/>
              <a:ext cx="2303195" cy="276999"/>
            </a:xfrm>
            <a:prstGeom prst="rect">
              <a:avLst/>
            </a:prstGeom>
            <a:noFill/>
          </p:spPr>
          <p:txBody>
            <a:bodyPr wrap="none" rtlCol="0">
              <a:spAutoFit/>
            </a:bodyPr>
            <a:lstStyle/>
            <a:p>
              <a:r>
                <a:rPr lang="en-GB" sz="1200" dirty="0" err="1">
                  <a:solidFill>
                    <a:schemeClr val="tx1">
                      <a:lumMod val="50000"/>
                      <a:lumOff val="50000"/>
                    </a:schemeClr>
                  </a:solidFill>
                </a:rPr>
                <a:t>src</a:t>
              </a:r>
              <a:r>
                <a:rPr lang="en-GB" sz="1200" dirty="0">
                  <a:solidFill>
                    <a:schemeClr val="tx1">
                      <a:lumMod val="50000"/>
                      <a:lumOff val="50000"/>
                    </a:schemeClr>
                  </a:solidFill>
                </a:rPr>
                <a:t> image from Microsoft Azure</a:t>
              </a:r>
            </a:p>
          </p:txBody>
        </p:sp>
        <p:sp>
          <p:nvSpPr>
            <p:cNvPr id="8" name="Rectangle 7">
              <a:extLst>
                <a:ext uri="{FF2B5EF4-FFF2-40B4-BE49-F238E27FC236}">
                  <a16:creationId xmlns:a16="http://schemas.microsoft.com/office/drawing/2014/main" id="{1D027AB1-3FB9-4112-AFC2-ADC80B6FC991}"/>
                </a:ext>
              </a:extLst>
            </p:cNvPr>
            <p:cNvSpPr/>
            <p:nvPr/>
          </p:nvSpPr>
          <p:spPr>
            <a:xfrm>
              <a:off x="9939270" y="4193966"/>
              <a:ext cx="712687" cy="235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TextBox 8">
              <a:extLst>
                <a:ext uri="{FF2B5EF4-FFF2-40B4-BE49-F238E27FC236}">
                  <a16:creationId xmlns:a16="http://schemas.microsoft.com/office/drawing/2014/main" id="{CBB4813B-9864-49AE-9275-33C5A7D7B8BE}"/>
                </a:ext>
              </a:extLst>
            </p:cNvPr>
            <p:cNvSpPr txBox="1"/>
            <p:nvPr/>
          </p:nvSpPr>
          <p:spPr>
            <a:xfrm rot="16200000">
              <a:off x="9095831" y="5111638"/>
              <a:ext cx="2164723" cy="389561"/>
            </a:xfrm>
            <a:prstGeom prst="rect">
              <a:avLst/>
            </a:prstGeom>
            <a:noFill/>
          </p:spPr>
          <p:txBody>
            <a:bodyPr wrap="square" rtlCol="0">
              <a:spAutoFit/>
            </a:bodyPr>
            <a:lstStyle/>
            <a:p>
              <a:r>
                <a:rPr lang="en-GB" sz="1400" b="1" dirty="0">
                  <a:solidFill>
                    <a:srgbClr val="92D050"/>
                  </a:solidFill>
                </a:rPr>
                <a:t>cloud provider</a:t>
              </a:r>
            </a:p>
          </p:txBody>
        </p:sp>
        <p:sp>
          <p:nvSpPr>
            <p:cNvPr id="10" name="TextBox 9">
              <a:extLst>
                <a:ext uri="{FF2B5EF4-FFF2-40B4-BE49-F238E27FC236}">
                  <a16:creationId xmlns:a16="http://schemas.microsoft.com/office/drawing/2014/main" id="{7F20BC8B-DDEE-4ED7-A95F-A7175B2A4198}"/>
                </a:ext>
              </a:extLst>
            </p:cNvPr>
            <p:cNvSpPr txBox="1"/>
            <p:nvPr/>
          </p:nvSpPr>
          <p:spPr>
            <a:xfrm rot="16200000">
              <a:off x="9094117" y="2833362"/>
              <a:ext cx="2168151" cy="389561"/>
            </a:xfrm>
            <a:prstGeom prst="rect">
              <a:avLst/>
            </a:prstGeom>
            <a:noFill/>
          </p:spPr>
          <p:txBody>
            <a:bodyPr wrap="none" rtlCol="0">
              <a:spAutoFit/>
            </a:bodyPr>
            <a:lstStyle/>
            <a:p>
              <a:r>
                <a:rPr lang="en-GB" sz="1400" b="1" dirty="0">
                  <a:solidFill>
                    <a:srgbClr val="15558A"/>
                  </a:solidFill>
                </a:rPr>
                <a:t>Managed by user</a:t>
              </a:r>
            </a:p>
          </p:txBody>
        </p:sp>
      </p:grpSp>
    </p:spTree>
    <p:extLst>
      <p:ext uri="{BB962C8B-B14F-4D97-AF65-F5344CB8AC3E}">
        <p14:creationId xmlns:p14="http://schemas.microsoft.com/office/powerpoint/2010/main" val="3956091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90" y="687348"/>
            <a:ext cx="8508999" cy="3781425"/>
          </a:xfrm>
        </p:spPr>
        <p:txBody>
          <a:bodyPr/>
          <a:lstStyle/>
          <a:p>
            <a:pPr lvl="1"/>
            <a:r>
              <a:rPr lang="en-US" dirty="0" smtClean="0"/>
              <a:t>Complete development and deployment environment.</a:t>
            </a:r>
          </a:p>
          <a:p>
            <a:pPr lvl="1"/>
            <a:endParaRPr lang="en-US" dirty="0"/>
          </a:p>
          <a:p>
            <a:pPr lvl="1"/>
            <a:r>
              <a:rPr lang="en-US" dirty="0" smtClean="0"/>
              <a:t>Includes system’s software (OS, middleware),</a:t>
            </a:r>
            <a:br>
              <a:rPr lang="en-US" dirty="0" smtClean="0"/>
            </a:br>
            <a:r>
              <a:rPr lang="en-US" dirty="0" smtClean="0"/>
              <a:t>platforms, DBMSs, BI services, and libraries to</a:t>
            </a:r>
            <a:br>
              <a:rPr lang="en-US" dirty="0" smtClean="0"/>
            </a:br>
            <a:r>
              <a:rPr lang="en-US" dirty="0" smtClean="0"/>
              <a:t>assist in development and deployment of </a:t>
            </a:r>
            <a:br>
              <a:rPr lang="en-US" dirty="0" smtClean="0"/>
            </a:br>
            <a:r>
              <a:rPr lang="en-US" dirty="0" smtClean="0"/>
              <a:t>cloud-based applications.</a:t>
            </a:r>
          </a:p>
          <a:p>
            <a:pPr lvl="1"/>
            <a:endParaRPr lang="en-US" dirty="0"/>
          </a:p>
          <a:p>
            <a:pPr lvl="1"/>
            <a:r>
              <a:rPr lang="en-US" dirty="0" smtClean="0"/>
              <a:t>Examples:</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What is </a:t>
            </a:r>
            <a:r>
              <a:rPr lang="en-US" dirty="0" err="1" smtClean="0"/>
              <a:t>serverless</a:t>
            </a:r>
            <a:r>
              <a:rPr lang="en-US" dirty="0" smtClean="0"/>
              <a:t> computing then?</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a:p>
        </p:txBody>
      </p:sp>
      <p:sp>
        <p:nvSpPr>
          <p:cNvPr id="3" name="Title 2"/>
          <p:cNvSpPr>
            <a:spLocks noGrp="1"/>
          </p:cNvSpPr>
          <p:nvPr>
            <p:ph type="title"/>
          </p:nvPr>
        </p:nvSpPr>
        <p:spPr/>
        <p:txBody>
          <a:bodyPr/>
          <a:lstStyle/>
          <a:p>
            <a:r>
              <a:rPr lang="en-US" dirty="0" smtClean="0"/>
              <a:t>Platform as a Service</a:t>
            </a:r>
            <a:endParaRPr lang="en-US" dirty="0"/>
          </a:p>
        </p:txBody>
      </p:sp>
      <p:sp>
        <p:nvSpPr>
          <p:cNvPr id="4" name="Slide Number Placeholder 3"/>
          <p:cNvSpPr>
            <a:spLocks noGrp="1"/>
          </p:cNvSpPr>
          <p:nvPr>
            <p:ph type="sldNum" sz="quarter" idx="11"/>
          </p:nvPr>
        </p:nvSpPr>
        <p:spPr>
          <a:xfrm>
            <a:off x="6776015" y="4849921"/>
            <a:ext cx="2052074" cy="273844"/>
          </a:xfrm>
        </p:spPr>
        <p:txBody>
          <a:bodyPr/>
          <a:lstStyle/>
          <a:p>
            <a:fld id="{CE58CB1E-F828-4F11-99E0-327109AF9DA4}" type="slidenum">
              <a:rPr lang="de-DE" smtClean="0"/>
              <a:pPr/>
              <a:t>42</a:t>
            </a:fld>
            <a:endParaRPr lang="de-DE"/>
          </a:p>
        </p:txBody>
      </p:sp>
      <p:pic>
        <p:nvPicPr>
          <p:cNvPr id="6" name="Picture 5">
            <a:extLst>
              <a:ext uri="{FF2B5EF4-FFF2-40B4-BE49-F238E27FC236}">
                <a16:creationId xmlns:a16="http://schemas.microsoft.com/office/drawing/2014/main" id="{771C83DA-2DF9-4CAA-9D26-A842C9DAC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9" y="2912996"/>
            <a:ext cx="1531189" cy="1060348"/>
          </a:xfrm>
          <a:prstGeom prst="rect">
            <a:avLst/>
          </a:prstGeom>
        </p:spPr>
      </p:pic>
      <p:pic>
        <p:nvPicPr>
          <p:cNvPr id="7" name="Picture 6">
            <a:extLst>
              <a:ext uri="{FF2B5EF4-FFF2-40B4-BE49-F238E27FC236}">
                <a16:creationId xmlns:a16="http://schemas.microsoft.com/office/drawing/2014/main" id="{18405CA3-A3A7-46C5-AB74-B7451EC21D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493" y="2595216"/>
            <a:ext cx="962969" cy="317780"/>
          </a:xfrm>
          <a:prstGeom prst="rect">
            <a:avLst/>
          </a:prstGeom>
        </p:spPr>
      </p:pic>
      <p:pic>
        <p:nvPicPr>
          <p:cNvPr id="8" name="Picture 7">
            <a:extLst>
              <a:ext uri="{FF2B5EF4-FFF2-40B4-BE49-F238E27FC236}">
                <a16:creationId xmlns:a16="http://schemas.microsoft.com/office/drawing/2014/main" id="{B3FEEFA0-322A-4C5C-B9F9-313D9B91B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240" y="2810291"/>
            <a:ext cx="1823798" cy="659672"/>
          </a:xfrm>
          <a:prstGeom prst="rect">
            <a:avLst/>
          </a:prstGeom>
        </p:spPr>
      </p:pic>
      <p:pic>
        <p:nvPicPr>
          <p:cNvPr id="9" name="Graphic 7">
            <a:extLst>
              <a:ext uri="{FF2B5EF4-FFF2-40B4-BE49-F238E27FC236}">
                <a16:creationId xmlns:a16="http://schemas.microsoft.com/office/drawing/2014/main" id="{2A10D8E3-FC7C-4606-8A09-BEDC2CA4EB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125453" y="3248092"/>
            <a:ext cx="1135469" cy="443741"/>
          </a:xfrm>
          <a:prstGeom prst="rect">
            <a:avLst/>
          </a:prstGeom>
        </p:spPr>
      </p:pic>
      <p:pic>
        <p:nvPicPr>
          <p:cNvPr id="10" name="Picture 9">
            <a:extLst>
              <a:ext uri="{FF2B5EF4-FFF2-40B4-BE49-F238E27FC236}">
                <a16:creationId xmlns:a16="http://schemas.microsoft.com/office/drawing/2014/main" id="{0DFB9F54-B1F7-4EA4-871B-32DC0452D93D}"/>
              </a:ext>
            </a:extLst>
          </p:cNvPr>
          <p:cNvPicPr>
            <a:picLocks noChangeAspect="1"/>
          </p:cNvPicPr>
          <p:nvPr/>
        </p:nvPicPr>
        <p:blipFill rotWithShape="1">
          <a:blip r:embed="rId8">
            <a:extLst>
              <a:ext uri="{28A0092B-C50C-407E-A947-70E740481C1C}">
                <a14:useLocalDpi xmlns:a14="http://schemas.microsoft.com/office/drawing/2010/main" val="0"/>
              </a:ext>
            </a:extLst>
          </a:blip>
          <a:srcRect l="54580" r="29938"/>
          <a:stretch/>
        </p:blipFill>
        <p:spPr>
          <a:xfrm>
            <a:off x="5599440" y="318523"/>
            <a:ext cx="1577973" cy="4550218"/>
          </a:xfrm>
          <a:prstGeom prst="rect">
            <a:avLst/>
          </a:prstGeom>
        </p:spPr>
      </p:pic>
      <p:sp>
        <p:nvSpPr>
          <p:cNvPr id="11" name="TextBox 10">
            <a:extLst>
              <a:ext uri="{FF2B5EF4-FFF2-40B4-BE49-F238E27FC236}">
                <a16:creationId xmlns:a16="http://schemas.microsoft.com/office/drawing/2014/main" id="{7BB194F6-FBE7-46F3-A879-B9D63700F7BB}"/>
              </a:ext>
            </a:extLst>
          </p:cNvPr>
          <p:cNvSpPr txBox="1"/>
          <p:nvPr/>
        </p:nvSpPr>
        <p:spPr>
          <a:xfrm rot="16200000">
            <a:off x="6867513" y="1397854"/>
            <a:ext cx="797384" cy="276999"/>
          </a:xfrm>
          <a:prstGeom prst="rect">
            <a:avLst/>
          </a:prstGeom>
          <a:noFill/>
        </p:spPr>
        <p:txBody>
          <a:bodyPr wrap="square" rtlCol="0">
            <a:spAutoFit/>
          </a:bodyPr>
          <a:lstStyle/>
          <a:p>
            <a:r>
              <a:rPr lang="en-GB" sz="1200" b="1" dirty="0">
                <a:solidFill>
                  <a:srgbClr val="15558A"/>
                </a:solidFill>
              </a:rPr>
              <a:t>user</a:t>
            </a:r>
          </a:p>
        </p:txBody>
      </p:sp>
      <p:sp>
        <p:nvSpPr>
          <p:cNvPr id="12" name="TextBox 11">
            <a:extLst>
              <a:ext uri="{FF2B5EF4-FFF2-40B4-BE49-F238E27FC236}">
                <a16:creationId xmlns:a16="http://schemas.microsoft.com/office/drawing/2014/main" id="{61F06B96-3C81-4B64-BBA0-29D3BFB3B53D}"/>
              </a:ext>
            </a:extLst>
          </p:cNvPr>
          <p:cNvSpPr txBox="1"/>
          <p:nvPr/>
        </p:nvSpPr>
        <p:spPr>
          <a:xfrm rot="16200000">
            <a:off x="5837883" y="3301917"/>
            <a:ext cx="2856645" cy="276999"/>
          </a:xfrm>
          <a:prstGeom prst="rect">
            <a:avLst/>
          </a:prstGeom>
          <a:noFill/>
        </p:spPr>
        <p:txBody>
          <a:bodyPr wrap="square" rtlCol="0">
            <a:spAutoFit/>
          </a:bodyPr>
          <a:lstStyle/>
          <a:p>
            <a:r>
              <a:rPr lang="en-GB" sz="1200" b="1" dirty="0">
                <a:solidFill>
                  <a:srgbClr val="92D050"/>
                </a:solidFill>
              </a:rPr>
              <a:t>Managed by cloud provider</a:t>
            </a:r>
          </a:p>
        </p:txBody>
      </p:sp>
      <p:sp>
        <p:nvSpPr>
          <p:cNvPr id="22" name="TextBox 21">
            <a:extLst>
              <a:ext uri="{FF2B5EF4-FFF2-40B4-BE49-F238E27FC236}">
                <a16:creationId xmlns:a16="http://schemas.microsoft.com/office/drawing/2014/main" id="{E3E927EF-F4EA-4910-8D01-05A52C43B950}"/>
              </a:ext>
            </a:extLst>
          </p:cNvPr>
          <p:cNvSpPr txBox="1"/>
          <p:nvPr/>
        </p:nvSpPr>
        <p:spPr>
          <a:xfrm>
            <a:off x="5481125" y="4827431"/>
            <a:ext cx="2598163" cy="276999"/>
          </a:xfrm>
          <a:prstGeom prst="rect">
            <a:avLst/>
          </a:prstGeom>
          <a:noFill/>
        </p:spPr>
        <p:txBody>
          <a:bodyPr wrap="square" rtlCol="0">
            <a:spAutoFit/>
          </a:bodyPr>
          <a:lstStyle/>
          <a:p>
            <a:r>
              <a:rPr lang="en-GB" sz="1200" dirty="0" err="1">
                <a:solidFill>
                  <a:schemeClr val="tx1">
                    <a:lumMod val="50000"/>
                    <a:lumOff val="50000"/>
                  </a:schemeClr>
                </a:solidFill>
              </a:rPr>
              <a:t>src</a:t>
            </a:r>
            <a:r>
              <a:rPr lang="en-GB" sz="1200" dirty="0">
                <a:solidFill>
                  <a:schemeClr val="tx1">
                    <a:lumMod val="50000"/>
                    <a:lumOff val="50000"/>
                  </a:schemeClr>
                </a:solidFill>
              </a:rPr>
              <a:t> image from Microsoft Azure</a:t>
            </a:r>
          </a:p>
        </p:txBody>
      </p:sp>
    </p:spTree>
    <p:extLst>
      <p:ext uri="{BB962C8B-B14F-4D97-AF65-F5344CB8AC3E}">
        <p14:creationId xmlns:p14="http://schemas.microsoft.com/office/powerpoint/2010/main" val="12408685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Software as a Service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43</a:t>
            </a:fld>
            <a:endParaRPr lang="de-DE"/>
          </a:p>
        </p:txBody>
      </p:sp>
      <p:pic>
        <p:nvPicPr>
          <p:cNvPr id="5" name="Picture 4">
            <a:extLst>
              <a:ext uri="{FF2B5EF4-FFF2-40B4-BE49-F238E27FC236}">
                <a16:creationId xmlns:a16="http://schemas.microsoft.com/office/drawing/2014/main" id="{CA5B5D59-96D9-492F-8033-57DEFB420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29" y="1128963"/>
            <a:ext cx="2191269" cy="1528410"/>
          </a:xfrm>
          <a:prstGeom prst="rect">
            <a:avLst/>
          </a:prstGeom>
        </p:spPr>
      </p:pic>
      <p:pic>
        <p:nvPicPr>
          <p:cNvPr id="6" name="Picture 5">
            <a:extLst>
              <a:ext uri="{FF2B5EF4-FFF2-40B4-BE49-F238E27FC236}">
                <a16:creationId xmlns:a16="http://schemas.microsoft.com/office/drawing/2014/main" id="{FEB86282-0BBF-4447-9C3A-300BBA4BB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225" y="892577"/>
            <a:ext cx="2889936" cy="1257657"/>
          </a:xfrm>
          <a:prstGeom prst="rect">
            <a:avLst/>
          </a:prstGeom>
        </p:spPr>
      </p:pic>
      <p:pic>
        <p:nvPicPr>
          <p:cNvPr id="7" name="Picture 6">
            <a:extLst>
              <a:ext uri="{FF2B5EF4-FFF2-40B4-BE49-F238E27FC236}">
                <a16:creationId xmlns:a16="http://schemas.microsoft.com/office/drawing/2014/main" id="{CCF751BE-0F28-47BB-94D3-240131004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893" y="3120247"/>
            <a:ext cx="2452750" cy="1716925"/>
          </a:xfrm>
          <a:prstGeom prst="rect">
            <a:avLst/>
          </a:prstGeom>
        </p:spPr>
      </p:pic>
      <p:pic>
        <p:nvPicPr>
          <p:cNvPr id="8" name="Picture 7">
            <a:extLst>
              <a:ext uri="{FF2B5EF4-FFF2-40B4-BE49-F238E27FC236}">
                <a16:creationId xmlns:a16="http://schemas.microsoft.com/office/drawing/2014/main" id="{7FC3FB80-2BC0-472B-A72E-C97510B5DB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7061" y="1514930"/>
            <a:ext cx="1330993" cy="1699212"/>
          </a:xfrm>
          <a:prstGeom prst="rect">
            <a:avLst/>
          </a:prstGeom>
        </p:spPr>
      </p:pic>
      <p:pic>
        <p:nvPicPr>
          <p:cNvPr id="9" name="Graphic 8">
            <a:extLst>
              <a:ext uri="{FF2B5EF4-FFF2-40B4-BE49-F238E27FC236}">
                <a16:creationId xmlns:a16="http://schemas.microsoft.com/office/drawing/2014/main" id="{1F0440A2-C73C-4F85-885B-82AEED1460C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910587" y="3572527"/>
            <a:ext cx="2107360" cy="631365"/>
          </a:xfrm>
          <a:prstGeom prst="rect">
            <a:avLst/>
          </a:prstGeom>
        </p:spPr>
      </p:pic>
    </p:spTree>
    <p:extLst>
      <p:ext uri="{BB962C8B-B14F-4D97-AF65-F5344CB8AC3E}">
        <p14:creationId xmlns:p14="http://schemas.microsoft.com/office/powerpoint/2010/main" val="105096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090" y="914400"/>
            <a:ext cx="3751869" cy="3781425"/>
          </a:xfrm>
        </p:spPr>
        <p:txBody>
          <a:bodyPr/>
          <a:lstStyle/>
          <a:p>
            <a:r>
              <a:rPr lang="en-US" b="1" dirty="0" smtClean="0"/>
              <a:t>User’s benefits:</a:t>
            </a:r>
          </a:p>
          <a:p>
            <a:pPr lvl="1"/>
            <a:r>
              <a:rPr lang="en-US" dirty="0"/>
              <a:t>Elimination of up-front commitment </a:t>
            </a:r>
            <a:endParaRPr lang="en-US" dirty="0" smtClean="0"/>
          </a:p>
          <a:p>
            <a:pPr lvl="1"/>
            <a:r>
              <a:rPr lang="en-US" dirty="0" smtClean="0"/>
              <a:t>Speed </a:t>
            </a:r>
            <a:r>
              <a:rPr lang="en-DE" dirty="0" smtClean="0"/>
              <a:t>–</a:t>
            </a:r>
            <a:r>
              <a:rPr lang="en-US" dirty="0" smtClean="0"/>
              <a:t> services are provided on demand</a:t>
            </a:r>
          </a:p>
          <a:p>
            <a:pPr lvl="1"/>
            <a:r>
              <a:rPr lang="en-US" dirty="0" smtClean="0"/>
              <a:t>Global scale and elasticity</a:t>
            </a:r>
          </a:p>
          <a:p>
            <a:pPr lvl="1"/>
            <a:r>
              <a:rPr lang="en-US" dirty="0" smtClean="0"/>
              <a:t>Productivity</a:t>
            </a:r>
          </a:p>
          <a:p>
            <a:pPr lvl="1"/>
            <a:r>
              <a:rPr lang="en-US" dirty="0" smtClean="0"/>
              <a:t>Performance and security</a:t>
            </a:r>
          </a:p>
          <a:p>
            <a:pPr lvl="1"/>
            <a:r>
              <a:rPr lang="en-US" dirty="0" smtClean="0"/>
              <a:t>Customizability</a:t>
            </a:r>
          </a:p>
          <a:p>
            <a:pPr lvl="1"/>
            <a:r>
              <a:rPr lang="en-US" dirty="0" smtClean="0"/>
              <a:t>Ability to pay for use of computing resources</a:t>
            </a:r>
            <a:br>
              <a:rPr lang="en-US" dirty="0" smtClean="0"/>
            </a:br>
            <a:r>
              <a:rPr lang="en-US" dirty="0" smtClean="0"/>
              <a:t>on a short-term basis (as needed)</a:t>
            </a:r>
            <a:endParaRPr lang="en-US" dirty="0" smtClean="0"/>
          </a:p>
          <a:p>
            <a:pPr lvl="1"/>
            <a:endParaRPr lang="en-US" dirty="0"/>
          </a:p>
        </p:txBody>
      </p:sp>
      <p:sp>
        <p:nvSpPr>
          <p:cNvPr id="3" name="Title 2"/>
          <p:cNvSpPr>
            <a:spLocks noGrp="1"/>
          </p:cNvSpPr>
          <p:nvPr>
            <p:ph type="title"/>
          </p:nvPr>
        </p:nvSpPr>
        <p:spPr/>
        <p:txBody>
          <a:bodyPr/>
          <a:lstStyle/>
          <a:p>
            <a:r>
              <a:rPr lang="en-US" dirty="0" smtClean="0"/>
              <a:t>Cloud pros and cons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44</a:t>
            </a:fld>
            <a:endParaRPr lang="de-DE"/>
          </a:p>
        </p:txBody>
      </p:sp>
      <p:sp>
        <p:nvSpPr>
          <p:cNvPr id="6" name="Content Placeholder 1"/>
          <p:cNvSpPr txBox="1">
            <a:spLocks/>
          </p:cNvSpPr>
          <p:nvPr/>
        </p:nvSpPr>
        <p:spPr>
          <a:xfrm>
            <a:off x="4229298" y="914400"/>
            <a:ext cx="3751869" cy="3781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1" fontAlgn="base" hangingPunct="1">
              <a:lnSpc>
                <a:spcPct val="114000"/>
              </a:lnSpc>
              <a:spcBef>
                <a:spcPct val="0"/>
              </a:spcBef>
              <a:spcAft>
                <a:spcPct val="0"/>
              </a:spcAft>
              <a:buClr>
                <a:srgbClr val="005293"/>
              </a:buClr>
              <a:buSzPct val="150000"/>
              <a:buFont typeface="Wingdings" panose="05000000000000000000" pitchFamily="2" charset="2"/>
              <a:buChar char="§"/>
              <a:defRPr lang="de-DE" sz="1400" kern="1200" noProof="0" dirty="0" smtClean="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User’s concerns:</a:t>
            </a:r>
          </a:p>
          <a:p>
            <a:pPr lvl="1"/>
            <a:r>
              <a:rPr lang="en-US" dirty="0" smtClean="0"/>
              <a:t>Dependability on network and internet connectivity</a:t>
            </a:r>
          </a:p>
          <a:p>
            <a:pPr lvl="1"/>
            <a:r>
              <a:rPr lang="en-US" dirty="0" smtClean="0"/>
              <a:t>Security and privacy</a:t>
            </a:r>
          </a:p>
          <a:p>
            <a:pPr lvl="1"/>
            <a:r>
              <a:rPr lang="en-US" dirty="0" smtClean="0"/>
              <a:t>Cost of migration</a:t>
            </a:r>
          </a:p>
          <a:p>
            <a:pPr lvl="1"/>
            <a:r>
              <a:rPr lang="en-US" dirty="0" smtClean="0"/>
              <a:t>Cost and risk of vendor lock-in</a:t>
            </a:r>
          </a:p>
          <a:p>
            <a:pPr lvl="1"/>
            <a:endParaRPr lang="en-US" dirty="0"/>
          </a:p>
        </p:txBody>
      </p:sp>
    </p:spTree>
    <p:extLst>
      <p:ext uri="{BB962C8B-B14F-4D97-AF65-F5344CB8AC3E}">
        <p14:creationId xmlns:p14="http://schemas.microsoft.com/office/powerpoint/2010/main" val="2515117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addition to the cross references provided in the slides.</a:t>
            </a:r>
          </a:p>
          <a:p>
            <a:endParaRPr lang="en-US" dirty="0"/>
          </a:p>
          <a:p>
            <a:r>
              <a:rPr lang="en-US" dirty="0" smtClean="0"/>
              <a:t>Some material based on:</a:t>
            </a:r>
          </a:p>
          <a:p>
            <a:pPr lvl="1"/>
            <a:r>
              <a:rPr lang="en-US" dirty="0" smtClean="0"/>
              <a:t>Lecture notes from “Scalable Systems for the Cloud” by Prof. Giceva at Imperial</a:t>
            </a:r>
          </a:p>
          <a:p>
            <a:pPr lvl="1"/>
            <a:r>
              <a:rPr lang="en-US" dirty="0" smtClean="0"/>
              <a:t>Lecture notes from “Modern Data Center Systems” by Prof. Zhang at UC San Diego</a:t>
            </a:r>
          </a:p>
          <a:p>
            <a:pPr lvl="1"/>
            <a:endParaRPr lang="en-US" dirty="0"/>
          </a:p>
          <a:p>
            <a:pPr lvl="1"/>
            <a:r>
              <a:rPr lang="en-US" dirty="0" smtClean="0"/>
              <a:t>Book “The Datacenter as a Computer </a:t>
            </a:r>
            <a:r>
              <a:rPr lang="en-DE" dirty="0" smtClean="0"/>
              <a:t>–</a:t>
            </a:r>
            <a:r>
              <a:rPr lang="en-US" dirty="0" smtClean="0"/>
              <a:t> An Introduction to the Design of Warehouse-scale Machines” by Luiz Andre Barroso, Jimmy </a:t>
            </a:r>
            <a:r>
              <a:rPr lang="en-US" dirty="0" err="1" smtClean="0"/>
              <a:t>Clidaras</a:t>
            </a:r>
            <a:r>
              <a:rPr lang="en-US" dirty="0" smtClean="0"/>
              <a:t>, </a:t>
            </a:r>
            <a:r>
              <a:rPr lang="en-US" dirty="0" err="1" smtClean="0"/>
              <a:t>Urs</a:t>
            </a:r>
            <a:r>
              <a:rPr lang="en-US" dirty="0" smtClean="0"/>
              <a:t> </a:t>
            </a:r>
            <a:r>
              <a:rPr lang="en-US" dirty="0" err="1" smtClean="0"/>
              <a:t>Holzle</a:t>
            </a:r>
            <a:endParaRPr lang="en-US" dirty="0" smtClean="0"/>
          </a:p>
          <a:p>
            <a:pPr lvl="1"/>
            <a:r>
              <a:rPr lang="en-US" dirty="0" smtClean="0"/>
              <a:t>Talk “Inside Azure Datacenter Architecture” with Mark </a:t>
            </a:r>
            <a:r>
              <a:rPr lang="en-US" dirty="0" err="1" smtClean="0"/>
              <a:t>Russinovich</a:t>
            </a:r>
            <a:r>
              <a:rPr lang="en-US" dirty="0" smtClean="0"/>
              <a:t> (Azure CTO)</a:t>
            </a:r>
          </a:p>
          <a:p>
            <a:pPr lvl="1"/>
            <a:r>
              <a:rPr lang="en-US" dirty="0" smtClean="0"/>
              <a:t>Paper “Above the Clouds: A Berkeley View of Cloud Computing”</a:t>
            </a:r>
          </a:p>
          <a:p>
            <a:pPr lvl="1"/>
            <a:r>
              <a:rPr lang="en-US" dirty="0" smtClean="0"/>
              <a:t>Web-pages from Amazon AWS, Microsoft Azure and Google CDP</a:t>
            </a:r>
          </a:p>
          <a:p>
            <a:pPr lvl="1"/>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45</a:t>
            </a:fld>
            <a:endParaRPr lang="de-DE"/>
          </a:p>
        </p:txBody>
      </p:sp>
    </p:spTree>
    <p:extLst>
      <p:ext uri="{BB962C8B-B14F-4D97-AF65-F5344CB8AC3E}">
        <p14:creationId xmlns:p14="http://schemas.microsoft.com/office/powerpoint/2010/main" val="33715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162" y="869824"/>
            <a:ext cx="7619856" cy="3781425"/>
          </a:xfrm>
        </p:spPr>
      </p:pic>
      <p:sp>
        <p:nvSpPr>
          <p:cNvPr id="3" name="Title 2"/>
          <p:cNvSpPr>
            <a:spLocks noGrp="1"/>
          </p:cNvSpPr>
          <p:nvPr>
            <p:ph type="title"/>
          </p:nvPr>
        </p:nvSpPr>
        <p:spPr/>
        <p:txBody>
          <a:bodyPr/>
          <a:lstStyle/>
          <a:p>
            <a:r>
              <a:rPr lang="en-US" dirty="0" smtClean="0"/>
              <a:t>Datacenters around the globe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5</a:t>
            </a:fld>
            <a:endParaRPr lang="de-DE"/>
          </a:p>
        </p:txBody>
      </p:sp>
      <p:sp>
        <p:nvSpPr>
          <p:cNvPr id="6" name="Rectangle 5"/>
          <p:cNvSpPr/>
          <p:nvPr/>
        </p:nvSpPr>
        <p:spPr>
          <a:xfrm>
            <a:off x="311162" y="4681835"/>
            <a:ext cx="7843282" cy="246221"/>
          </a:xfrm>
          <a:prstGeom prst="rect">
            <a:avLst/>
          </a:prstGeom>
        </p:spPr>
        <p:txBody>
          <a:bodyPr wrap="square">
            <a:spAutoFit/>
          </a:bodyPr>
          <a:lstStyle/>
          <a:p>
            <a:r>
              <a:rPr lang="en-US" sz="1000" dirty="0"/>
              <a:t>https://docs.microsoft.com/en-us/learn/modules/explore-azure-infrastructure/2-azure-datacenter-locations</a:t>
            </a:r>
          </a:p>
        </p:txBody>
      </p:sp>
    </p:spTree>
    <p:extLst>
      <p:ext uri="{BB962C8B-B14F-4D97-AF65-F5344CB8AC3E}">
        <p14:creationId xmlns:p14="http://schemas.microsoft.com/office/powerpoint/2010/main" val="3883714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8008"/>
          <a:stretch/>
        </p:blipFill>
        <p:spPr>
          <a:xfrm>
            <a:off x="4215159" y="755240"/>
            <a:ext cx="4611849" cy="3940585"/>
          </a:xfrm>
        </p:spPr>
      </p:pic>
      <p:sp>
        <p:nvSpPr>
          <p:cNvPr id="3" name="Title 2"/>
          <p:cNvSpPr>
            <a:spLocks noGrp="1"/>
          </p:cNvSpPr>
          <p:nvPr>
            <p:ph type="title"/>
          </p:nvPr>
        </p:nvSpPr>
        <p:spPr/>
        <p:txBody>
          <a:bodyPr/>
          <a:lstStyle/>
          <a:p>
            <a:r>
              <a:rPr lang="en-US" dirty="0" smtClean="0"/>
              <a:t>Modern DC for the Cloud architecture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6</a:t>
            </a:fld>
            <a:endParaRPr lang="de-DE"/>
          </a:p>
        </p:txBody>
      </p:sp>
      <p:sp>
        <p:nvSpPr>
          <p:cNvPr id="6" name="Content Placeholder 1"/>
          <p:cNvSpPr txBox="1">
            <a:spLocks/>
          </p:cNvSpPr>
          <p:nvPr/>
        </p:nvSpPr>
        <p:spPr>
          <a:xfrm>
            <a:off x="319091" y="914400"/>
            <a:ext cx="7973140" cy="3781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1" fontAlgn="base" hangingPunct="1">
              <a:lnSpc>
                <a:spcPct val="114000"/>
              </a:lnSpc>
              <a:spcBef>
                <a:spcPct val="0"/>
              </a:spcBef>
              <a:spcAft>
                <a:spcPct val="0"/>
              </a:spcAft>
              <a:buClr>
                <a:srgbClr val="005293"/>
              </a:buClr>
              <a:buSzPct val="150000"/>
              <a:buFont typeface="Wingdings" panose="05000000000000000000" pitchFamily="2" charset="2"/>
              <a:buChar char="§"/>
              <a:defRPr lang="de-DE" sz="1400" kern="1200" noProof="0" dirty="0" smtClean="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b="1" dirty="0" smtClean="0"/>
              <a:t>Geography:</a:t>
            </a:r>
          </a:p>
          <a:p>
            <a:pPr lvl="2"/>
            <a:r>
              <a:rPr lang="en-US" dirty="0" smtClean="0"/>
              <a:t>Two or more regions</a:t>
            </a:r>
          </a:p>
          <a:p>
            <a:pPr lvl="2"/>
            <a:r>
              <a:rPr lang="en-US" dirty="0" smtClean="0"/>
              <a:t>Meets data residency requirements</a:t>
            </a:r>
          </a:p>
          <a:p>
            <a:pPr lvl="2"/>
            <a:r>
              <a:rPr lang="en-US" dirty="0" smtClean="0"/>
              <a:t>Fault-tolerant from complete region failures</a:t>
            </a:r>
          </a:p>
          <a:p>
            <a:pPr lvl="2"/>
            <a:endParaRPr lang="en-US" dirty="0"/>
          </a:p>
          <a:p>
            <a:pPr lvl="1"/>
            <a:r>
              <a:rPr lang="en-US" b="1" dirty="0" smtClean="0"/>
              <a:t>Region:</a:t>
            </a:r>
          </a:p>
          <a:p>
            <a:pPr lvl="2"/>
            <a:r>
              <a:rPr lang="en-US" dirty="0" smtClean="0"/>
              <a:t>Set of datacenters within a metropolitan area</a:t>
            </a:r>
          </a:p>
          <a:p>
            <a:pPr lvl="2"/>
            <a:r>
              <a:rPr lang="en-US" dirty="0" smtClean="0"/>
              <a:t>Network latency perimeter &lt; 2ms</a:t>
            </a:r>
          </a:p>
          <a:p>
            <a:pPr lvl="2"/>
            <a:endParaRPr lang="en-US" dirty="0"/>
          </a:p>
          <a:p>
            <a:pPr lvl="1"/>
            <a:r>
              <a:rPr lang="en-US" b="1" dirty="0" smtClean="0"/>
              <a:t>Availability Zones:</a:t>
            </a:r>
          </a:p>
          <a:p>
            <a:pPr lvl="2"/>
            <a:r>
              <a:rPr lang="en-US" dirty="0" smtClean="0"/>
              <a:t>Unique physical locations within a region</a:t>
            </a:r>
          </a:p>
          <a:p>
            <a:pPr lvl="2"/>
            <a:r>
              <a:rPr lang="en-US" dirty="0" smtClean="0"/>
              <a:t>Each zone made up of one or more DCs</a:t>
            </a:r>
          </a:p>
          <a:p>
            <a:pPr lvl="2"/>
            <a:r>
              <a:rPr lang="en-US" dirty="0" smtClean="0"/>
              <a:t>Independent power, cooling, networking</a:t>
            </a:r>
          </a:p>
          <a:p>
            <a:pPr lvl="2"/>
            <a:r>
              <a:rPr lang="en-US" dirty="0" smtClean="0"/>
              <a:t>Inter-AZ network latency &lt; 2ms</a:t>
            </a:r>
          </a:p>
          <a:p>
            <a:pPr lvl="2"/>
            <a:r>
              <a:rPr lang="en-US" dirty="0" smtClean="0"/>
              <a:t>Fault tolerance from DC failure</a:t>
            </a:r>
          </a:p>
          <a:p>
            <a:pPr lvl="2"/>
            <a:endParaRPr lang="en-US" dirty="0" smtClean="0"/>
          </a:p>
        </p:txBody>
      </p:sp>
      <p:sp>
        <p:nvSpPr>
          <p:cNvPr id="7" name="Rectangle 6"/>
          <p:cNvSpPr/>
          <p:nvPr/>
        </p:nvSpPr>
        <p:spPr>
          <a:xfrm>
            <a:off x="311162" y="4819621"/>
            <a:ext cx="7843282" cy="246221"/>
          </a:xfrm>
          <a:prstGeom prst="rect">
            <a:avLst/>
          </a:prstGeom>
        </p:spPr>
        <p:txBody>
          <a:bodyPr wrap="square">
            <a:spAutoFit/>
          </a:bodyPr>
          <a:lstStyle/>
          <a:p>
            <a:r>
              <a:rPr lang="en-US" sz="1000" dirty="0" err="1" smtClean="0"/>
              <a:t>Src</a:t>
            </a:r>
            <a:r>
              <a:rPr lang="en-US" sz="1000" dirty="0" smtClean="0"/>
              <a:t>: Inside Azure Datacenter Architecture with Mark </a:t>
            </a:r>
            <a:r>
              <a:rPr lang="en-US" sz="1000" dirty="0" err="1" smtClean="0"/>
              <a:t>Russinovich</a:t>
            </a:r>
            <a:endParaRPr lang="en-US" sz="1000" dirty="0"/>
          </a:p>
        </p:txBody>
      </p:sp>
    </p:spTree>
    <p:extLst>
      <p:ext uri="{BB962C8B-B14F-4D97-AF65-F5344CB8AC3E}">
        <p14:creationId xmlns:p14="http://schemas.microsoft.com/office/powerpoint/2010/main" val="3109940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smtClean="0"/>
              <a:t>Traditional data centers</a:t>
            </a:r>
          </a:p>
          <a:p>
            <a:pPr lvl="2"/>
            <a:r>
              <a:rPr lang="en-US" dirty="0" smtClean="0"/>
              <a:t>Host a large number of relatively small- or medium-sized applications, each running on a dedicated hardware infrastructure that is decoupled and protected from other systems in the same facility</a:t>
            </a:r>
          </a:p>
          <a:p>
            <a:pPr lvl="2"/>
            <a:r>
              <a:rPr lang="en-US" dirty="0" smtClean="0"/>
              <a:t>Usually for multiple organizational units or companies</a:t>
            </a:r>
          </a:p>
          <a:p>
            <a:pPr lvl="2"/>
            <a:endParaRPr lang="en-US" dirty="0" smtClean="0"/>
          </a:p>
          <a:p>
            <a:pPr lvl="1"/>
            <a:r>
              <a:rPr lang="en-US" b="1" dirty="0" smtClean="0"/>
              <a:t>Modern data centers </a:t>
            </a:r>
            <a:r>
              <a:rPr lang="en-US" dirty="0" smtClean="0"/>
              <a:t>(a.k.a., Warehouse-scale computers)</a:t>
            </a:r>
          </a:p>
          <a:p>
            <a:pPr lvl="2"/>
            <a:r>
              <a:rPr lang="en-US" dirty="0" smtClean="0"/>
              <a:t>Usually belong to a single company to run a small number of large-scale applications</a:t>
            </a:r>
          </a:p>
          <a:p>
            <a:pPr lvl="3"/>
            <a:r>
              <a:rPr lang="en-US" dirty="0" smtClean="0"/>
              <a:t>Google, Facebook, Microsoft, Amazon, Alibaba, etc.</a:t>
            </a:r>
          </a:p>
          <a:p>
            <a:pPr lvl="2"/>
            <a:r>
              <a:rPr lang="en-US" dirty="0" smtClean="0"/>
              <a:t>Use a relatively homogeneous hardware and system software</a:t>
            </a:r>
          </a:p>
          <a:p>
            <a:pPr lvl="2"/>
            <a:r>
              <a:rPr lang="en-US" dirty="0" smtClean="0"/>
              <a:t>Share a common systems management layer</a:t>
            </a:r>
          </a:p>
          <a:p>
            <a:pPr lvl="2"/>
            <a:r>
              <a:rPr lang="en-US" dirty="0" smtClean="0"/>
              <a:t>Sizes can vary depending on needs</a:t>
            </a:r>
          </a:p>
        </p:txBody>
      </p:sp>
      <p:sp>
        <p:nvSpPr>
          <p:cNvPr id="5" name="Title 4"/>
          <p:cNvSpPr>
            <a:spLocks noGrp="1"/>
          </p:cNvSpPr>
          <p:nvPr>
            <p:ph type="title"/>
          </p:nvPr>
        </p:nvSpPr>
        <p:spPr>
          <a:xfrm>
            <a:off x="311162" y="255720"/>
            <a:ext cx="8508999" cy="410369"/>
          </a:xfrm>
        </p:spPr>
        <p:txBody>
          <a:bodyPr/>
          <a:lstStyle/>
          <a:p>
            <a:r>
              <a:rPr lang="en-US" dirty="0" smtClean="0"/>
              <a:t>Data Centers</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7</a:t>
            </a:fld>
            <a:endParaRPr lang="de-DE"/>
          </a:p>
        </p:txBody>
      </p:sp>
    </p:spTree>
    <p:extLst>
      <p:ext uri="{BB962C8B-B14F-4D97-AF65-F5344CB8AC3E}">
        <p14:creationId xmlns:p14="http://schemas.microsoft.com/office/powerpoint/2010/main" val="289158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090" y="972000"/>
            <a:ext cx="8508999" cy="380810"/>
          </a:xfrm>
        </p:spPr>
        <p:txBody>
          <a:bodyPr/>
          <a:lstStyle/>
          <a:p>
            <a:r>
              <a:rPr lang="en-US" dirty="0" smtClean="0"/>
              <a:t>Datacenter Architecture</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8</a:t>
            </a:fld>
            <a:endParaRPr lang="de-DE"/>
          </a:p>
        </p:txBody>
      </p:sp>
    </p:spTree>
    <p:extLst>
      <p:ext uri="{BB962C8B-B14F-4D97-AF65-F5344CB8AC3E}">
        <p14:creationId xmlns:p14="http://schemas.microsoft.com/office/powerpoint/2010/main" val="276946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smtClean="0"/>
              <a:t>Scale-up</a:t>
            </a:r>
            <a:r>
              <a:rPr lang="en-US" dirty="0" smtClean="0"/>
              <a:t>: high cost powerful CPUs, more cores, more memory</a:t>
            </a:r>
          </a:p>
          <a:p>
            <a:pPr lvl="1"/>
            <a:r>
              <a:rPr lang="en-US" b="1" dirty="0" smtClean="0"/>
              <a:t>Scale-out</a:t>
            </a:r>
            <a:r>
              <a:rPr lang="en-US" dirty="0" smtClean="0"/>
              <a:t>: adding more low cost, commodity servers</a:t>
            </a:r>
          </a:p>
          <a:p>
            <a:pPr lvl="1"/>
            <a:endParaRPr lang="en-US" dirty="0"/>
          </a:p>
          <a:p>
            <a:pPr lvl="1"/>
            <a:endParaRPr lang="en-US" dirty="0" smtClean="0"/>
          </a:p>
          <a:p>
            <a:pPr lvl="1"/>
            <a:r>
              <a:rPr lang="en-US" dirty="0" smtClean="0"/>
              <a:t>Supercomputer vs. data center</a:t>
            </a:r>
          </a:p>
          <a:p>
            <a:pPr lvl="1"/>
            <a:r>
              <a:rPr lang="en-US" b="1" dirty="0" smtClean="0"/>
              <a:t>Scale</a:t>
            </a:r>
          </a:p>
          <a:p>
            <a:pPr lvl="2"/>
            <a:r>
              <a:rPr lang="en-US" dirty="0" smtClean="0"/>
              <a:t>Blue waters = 40K 8-core “servers”</a:t>
            </a:r>
          </a:p>
          <a:p>
            <a:pPr lvl="2"/>
            <a:r>
              <a:rPr lang="en-US" dirty="0" smtClean="0"/>
              <a:t>Microsoft Chicago Data centers = 50 containers = 100K 8-core servers</a:t>
            </a:r>
          </a:p>
          <a:p>
            <a:pPr lvl="1"/>
            <a:r>
              <a:rPr lang="en-US" b="1" dirty="0" smtClean="0"/>
              <a:t>Network</a:t>
            </a:r>
            <a:r>
              <a:rPr lang="en-US" dirty="0" smtClean="0"/>
              <a:t> </a:t>
            </a:r>
            <a:r>
              <a:rPr lang="en-US" b="1" dirty="0" smtClean="0"/>
              <a:t>architecture</a:t>
            </a:r>
          </a:p>
          <a:p>
            <a:pPr lvl="2"/>
            <a:r>
              <a:rPr lang="en-US" dirty="0" smtClean="0"/>
              <a:t>Supercomputers: </a:t>
            </a:r>
            <a:r>
              <a:rPr lang="en-US" dirty="0" err="1" smtClean="0"/>
              <a:t>InfiniBand</a:t>
            </a:r>
            <a:r>
              <a:rPr lang="en-US" dirty="0" smtClean="0"/>
              <a:t>, low-latency, high bandwidth protocols</a:t>
            </a:r>
          </a:p>
          <a:p>
            <a:pPr lvl="2"/>
            <a:r>
              <a:rPr lang="en-US" dirty="0" smtClean="0"/>
              <a:t>Data Centers: (mostly) Ethernet based networks</a:t>
            </a:r>
          </a:p>
          <a:p>
            <a:pPr lvl="1"/>
            <a:r>
              <a:rPr lang="en-US" b="1" dirty="0" smtClean="0"/>
              <a:t>Storage</a:t>
            </a:r>
          </a:p>
          <a:p>
            <a:pPr lvl="2"/>
            <a:r>
              <a:rPr lang="en-US" dirty="0" smtClean="0"/>
              <a:t>Supercomputers: separate data farm</a:t>
            </a:r>
          </a:p>
          <a:p>
            <a:pPr lvl="2"/>
            <a:r>
              <a:rPr lang="en-US" dirty="0" smtClean="0"/>
              <a:t>Data Centers: use disk on node + memory cache</a:t>
            </a:r>
            <a:endParaRPr lang="en-US" dirty="0"/>
          </a:p>
        </p:txBody>
      </p:sp>
      <p:sp>
        <p:nvSpPr>
          <p:cNvPr id="3" name="Title 2"/>
          <p:cNvSpPr>
            <a:spLocks noGrp="1"/>
          </p:cNvSpPr>
          <p:nvPr>
            <p:ph type="title"/>
          </p:nvPr>
        </p:nvSpPr>
        <p:spPr/>
        <p:txBody>
          <a:bodyPr/>
          <a:lstStyle/>
          <a:p>
            <a:r>
              <a:rPr lang="en-US" dirty="0" smtClean="0"/>
              <a:t>Scale-up vs. scale-out</a:t>
            </a:r>
            <a:endParaRPr lang="en-US" dirty="0"/>
          </a:p>
        </p:txBody>
      </p:sp>
      <p:sp>
        <p:nvSpPr>
          <p:cNvPr id="4" name="Slide Number Placeholder 3"/>
          <p:cNvSpPr>
            <a:spLocks noGrp="1"/>
          </p:cNvSpPr>
          <p:nvPr>
            <p:ph type="sldNum" sz="quarter" idx="11"/>
          </p:nvPr>
        </p:nvSpPr>
        <p:spPr/>
        <p:txBody>
          <a:bodyPr/>
          <a:lstStyle/>
          <a:p>
            <a:fld id="{CE58CB1E-F828-4F11-99E0-327109AF9DA4}" type="slidenum">
              <a:rPr lang="de-DE" smtClean="0"/>
              <a:pPr/>
              <a:t>9</a:t>
            </a:fld>
            <a:endParaRPr lang="de-DE"/>
          </a:p>
        </p:txBody>
      </p:sp>
    </p:spTree>
    <p:extLst>
      <p:ext uri="{BB962C8B-B14F-4D97-AF65-F5344CB8AC3E}">
        <p14:creationId xmlns:p14="http://schemas.microsoft.com/office/powerpoint/2010/main" val="186095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BBF9BCCD-4F10-40B5-B26B-9222278C98A1}"/>
    </a:ext>
  </a:extLst>
</a:theme>
</file>

<file path=ppt/theme/theme10.xml><?xml version="1.0" encoding="utf-8"?>
<a:theme xmlns:a="http://schemas.openxmlformats.org/drawingml/2006/main" name="1_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907C54C2-7603-47CF-B379-9E27F481423C}"/>
    </a:ext>
  </a:extLst>
</a:theme>
</file>

<file path=ppt/theme/theme1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582BD054-BC0A-48E1-9882-037753010344}"/>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2780EF96-C92E-47D1-ABD8-B3100C878B82}"/>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2C0DD0E3-F04E-428B-90A1-FEEF5E874124}"/>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0E085761-E1A2-457A-815C-ACE1E46D60A4}"/>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907C54C2-7603-47CF-B379-9E27F481423C}"/>
    </a:ext>
  </a:extLst>
</a:theme>
</file>

<file path=ppt/theme/theme7.xml><?xml version="1.0" encoding="utf-8"?>
<a:theme xmlns:a="http://schemas.openxmlformats.org/drawingml/2006/main" name="1_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2780EF96-C92E-47D1-ABD8-B3100C878B82}"/>
    </a:ext>
  </a:extLst>
</a:theme>
</file>

<file path=ppt/theme/theme8.xml><?xml version="1.0" encoding="utf-8"?>
<a:theme xmlns:a="http://schemas.openxmlformats.org/drawingml/2006/main" name="1_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2C0DD0E3-F04E-428B-90A1-FEEF5E874124}"/>
    </a:ext>
  </a:extLst>
</a:theme>
</file>

<file path=ppt/theme/theme9.xml><?xml version="1.0" encoding="utf-8"?>
<a:theme xmlns:a="http://schemas.openxmlformats.org/drawingml/2006/main" name="1_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C264EFB4-4403-4119-9F13-B320076968F6}" vid="{0E085761-E1A2-457A-815C-ACE1E46D60A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3440</Words>
  <Application>Microsoft Office PowerPoint</Application>
  <PresentationFormat>On-screen Show (16:9)</PresentationFormat>
  <Paragraphs>543</Paragraphs>
  <Slides>45</Slides>
  <Notes>14</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45</vt:i4>
      </vt:variant>
    </vt:vector>
  </HeadingPairs>
  <TitlesOfParts>
    <vt:vector size="61" baseType="lpstr">
      <vt:lpstr>Arial</vt:lpstr>
      <vt:lpstr>Calibri</vt:lpstr>
      <vt:lpstr>Courier New</vt:lpstr>
      <vt:lpstr>Symbol</vt:lpstr>
      <vt:lpstr>Tahoma</vt:lpstr>
      <vt:lpstr>Wingdings</vt:lpstr>
      <vt:lpstr>Titel 1</vt:lpstr>
      <vt:lpstr>Titel 2</vt:lpstr>
      <vt:lpstr>Titel 3</vt:lpstr>
      <vt:lpstr>Inhalt</vt:lpstr>
      <vt:lpstr>Kapiteltrenner blau</vt:lpstr>
      <vt:lpstr>Kapiteltrenner schwarz</vt:lpstr>
      <vt:lpstr>1_Titel 3</vt:lpstr>
      <vt:lpstr>1_Inhalt</vt:lpstr>
      <vt:lpstr>1_Kapiteltrenner blau</vt:lpstr>
      <vt:lpstr>1_Kapiteltrenner schwarz</vt:lpstr>
      <vt:lpstr>Cloud-Based Data Processing</vt:lpstr>
      <vt:lpstr>Datacenter Overview</vt:lpstr>
      <vt:lpstr>Data Centers</vt:lpstr>
      <vt:lpstr>Example data centers</vt:lpstr>
      <vt:lpstr>Datacenters around the globe</vt:lpstr>
      <vt:lpstr>Modern DC for the Cloud architecture</vt:lpstr>
      <vt:lpstr>Data Centers</vt:lpstr>
      <vt:lpstr>Datacenter Architecture</vt:lpstr>
      <vt:lpstr>Scale-up vs. scale-out</vt:lpstr>
      <vt:lpstr>Main components of a datacenter</vt:lpstr>
      <vt:lpstr>Traditional Data Center Architecture</vt:lpstr>
      <vt:lpstr>A Row of Servers in a Google Data Center</vt:lpstr>
      <vt:lpstr>Inside a modern data center</vt:lpstr>
      <vt:lpstr>Costs for operating a data center</vt:lpstr>
      <vt:lpstr>Power Usage Effectiveness (PUE)</vt:lpstr>
      <vt:lpstr>Achieving PUE</vt:lpstr>
      <vt:lpstr>Evolution of data center design</vt:lpstr>
      <vt:lpstr>Evolution of datacenter design</vt:lpstr>
      <vt:lpstr>Datacenter Challenges</vt:lpstr>
      <vt:lpstr>Challenge 1: Cooling data centers</vt:lpstr>
      <vt:lpstr>Challenge 2: Energy Proportional Computing</vt:lpstr>
      <vt:lpstr>Challenge 3: Servers are idle most of the time</vt:lpstr>
      <vt:lpstr>Challenge 4: Efficient monitoring</vt:lpstr>
      <vt:lpstr>Improving resource utilization</vt:lpstr>
      <vt:lpstr>Software defined DCs</vt:lpstr>
      <vt:lpstr>Disaggregation across racks</vt:lpstr>
      <vt:lpstr>Software defined Servers</vt:lpstr>
      <vt:lpstr>Challenge 5: Managing scale and growth</vt:lpstr>
      <vt:lpstr>Size and growth of DC (2016-2020)</vt:lpstr>
      <vt:lpstr>Challenge 6: networking at scale</vt:lpstr>
      <vt:lpstr>Challenge 6: networking at scale (cont.)</vt:lpstr>
      <vt:lpstr>Cloud Computing Overview</vt:lpstr>
      <vt:lpstr>Big Data and the need for Cloud</vt:lpstr>
      <vt:lpstr>Cloud and Cloud computing</vt:lpstr>
      <vt:lpstr>Cloud Computing</vt:lpstr>
      <vt:lpstr>Cloud market revenue in billions of dollars</vt:lpstr>
      <vt:lpstr>Cloud Roles</vt:lpstr>
      <vt:lpstr>Types of Cloud Computing</vt:lpstr>
      <vt:lpstr>Types of Cloud Computing (cont)</vt:lpstr>
      <vt:lpstr>Cloud service models (XaaS)</vt:lpstr>
      <vt:lpstr>Infrastructure as a Service</vt:lpstr>
      <vt:lpstr>Platform as a Service</vt:lpstr>
      <vt:lpstr>Software as a Service</vt:lpstr>
      <vt:lpstr>Cloud pros and cons</vt:lpstr>
      <vt:lpstr>References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Darko Makreshanski</dc:creator>
  <cp:lastModifiedBy>Jana Giceva Makreshanska</cp:lastModifiedBy>
  <cp:revision>288</cp:revision>
  <cp:lastPrinted>2015-07-30T14:04:45Z</cp:lastPrinted>
  <dcterms:created xsi:type="dcterms:W3CDTF">2020-03-18T13:57:59Z</dcterms:created>
  <dcterms:modified xsi:type="dcterms:W3CDTF">2020-11-10T16:27:24Z</dcterms:modified>
</cp:coreProperties>
</file>