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350" r:id="rId2"/>
    <p:sldId id="352" r:id="rId3"/>
    <p:sldId id="353" r:id="rId4"/>
    <p:sldId id="354" r:id="rId5"/>
    <p:sldId id="355" r:id="rId6"/>
    <p:sldId id="356" r:id="rId7"/>
    <p:sldId id="344" r:id="rId8"/>
    <p:sldId id="351" r:id="rId9"/>
    <p:sldId id="345" r:id="rId10"/>
    <p:sldId id="346" r:id="rId11"/>
    <p:sldId id="347" r:id="rId12"/>
    <p:sldId id="348" r:id="rId13"/>
  </p:sldIdLst>
  <p:sldSz cx="9144000" cy="6858000" type="screen4x3"/>
  <p:notesSz cx="6743700" cy="9906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FF99"/>
    <a:srgbClr val="CC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1888" y="-312"/>
      </p:cViewPr>
      <p:guideLst>
        <p:guide orient="horz" pos="2160"/>
        <p:guide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62" d="100"/>
        <a:sy n="262" d="100"/>
      </p:scale>
      <p:origin x="0" y="6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4107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5D4DE6C-5F41-4D2A-9B53-10B1A5F32C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351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705350"/>
            <a:ext cx="53943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4091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94F9E11-A7BA-4B4B-9D54-44636C7FF6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80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2A738-53A4-46F6-86E0-F862A300B35D}" type="slidenum">
              <a:rPr lang="de-DE" smtClean="0"/>
              <a:pPr/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B3577-0C51-4C00-A215-484B27A01001}" type="slidenum">
              <a:rPr lang="de-DE" smtClean="0"/>
              <a:pPr/>
              <a:t>12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2653692-FB61-432E-92AB-C74EC4344009}" type="slidenum">
              <a:rPr lang="de-DE" sz="1100" smtClean="0"/>
              <a:pPr/>
              <a:t>2</a:t>
            </a:fld>
            <a:endParaRPr lang="de-DE" sz="1100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47755D4-42DC-43A0-B1A1-997D879BB65A}" type="slidenum">
              <a:rPr lang="de-DE" sz="1100" smtClean="0"/>
              <a:pPr/>
              <a:t>3</a:t>
            </a:fld>
            <a:endParaRPr lang="de-DE" sz="1100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89E59B1-C2EE-4662-822F-EF9394BAFB49}" type="slidenum">
              <a:rPr lang="de-DE" sz="1100" smtClean="0"/>
              <a:pPr/>
              <a:t>4</a:t>
            </a:fld>
            <a:endParaRPr lang="de-DE" sz="1100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A67A76D-08AE-478C-8414-4010421D0686}" type="slidenum">
              <a:rPr lang="de-DE" sz="1100" smtClean="0"/>
              <a:pPr/>
              <a:t>5</a:t>
            </a:fld>
            <a:endParaRPr lang="de-DE" sz="1100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027D9-95C7-4070-A45D-315935CBE82E}" type="slidenum">
              <a:rPr lang="de-DE" smtClean="0"/>
              <a:pPr/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E1664-A053-4FB3-A164-F93C4711F3F1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853E2-C143-43B0-8627-E6FA8DF7D6CD}" type="slidenum">
              <a:rPr lang="de-DE" smtClean="0"/>
              <a:pPr/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5D402-C700-4916-9378-E652FCF25271}" type="slidenum">
              <a:rPr lang="de-DE" smtClean="0"/>
              <a:pPr/>
              <a:t>11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588DDED9-E940-4224-BEC4-8E23D55A2EA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E873-8906-4C64-8C14-5788E0CF04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EC25-C0CD-4E90-9209-14CC53D82B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7A41E-C91D-4248-91E4-9E9A96B9A2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9082-4BF5-4846-BBB8-69F76AC78D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2E46-66BD-4590-8E15-D6C75445A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DE393-27ED-4460-A671-8E515EB2AE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9E5C-4489-47B2-9309-4469030B550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29C4E-C7ED-4592-84A5-76F45E713E2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BAA3B-6236-4564-94AB-2FE005D6BF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5628-22D8-4AD9-96DB-EC4975B480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8ED29-DF45-4AB5-998D-302D157EDAC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32B8-2845-495D-9EF3-E479B79C27B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rgbClr val="CC66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CC66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CC66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58FAFC-1420-4FED-812B-1D73194AF9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1214438" y="2695401"/>
          <a:ext cx="328614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91"/>
                <a:gridCol w="547691"/>
                <a:gridCol w="547691"/>
                <a:gridCol w="547691"/>
                <a:gridCol w="547691"/>
                <a:gridCol w="547691"/>
              </a:tblGrid>
              <a:tr h="228602">
                <a:tc>
                  <a:txBody>
                    <a:bodyPr/>
                    <a:lstStyle/>
                    <a:p>
                      <a:r>
                        <a:rPr lang="de-DE" dirty="0" smtClean="0"/>
                        <a:t>A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5314950" y="1201887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A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5610225" y="1354287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B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5886450" y="1487637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C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6172200" y="1701949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D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6457950" y="1844824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E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6743700" y="2059137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F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887" name="Pfeil nach links 21"/>
          <p:cNvSpPr>
            <a:spLocks noChangeArrowheads="1"/>
          </p:cNvSpPr>
          <p:nvPr/>
        </p:nvSpPr>
        <p:spPr bwMode="auto">
          <a:xfrm>
            <a:off x="7000875" y="2773512"/>
            <a:ext cx="2143125" cy="71437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e-DE"/>
              <a:t>OLAP            </a:t>
            </a:r>
          </a:p>
        </p:txBody>
      </p:sp>
      <p:sp>
        <p:nvSpPr>
          <p:cNvPr id="28891" name="Pfeil nach rechts 18"/>
          <p:cNvSpPr>
            <a:spLocks noChangeArrowheads="1"/>
          </p:cNvSpPr>
          <p:nvPr/>
        </p:nvSpPr>
        <p:spPr bwMode="auto">
          <a:xfrm>
            <a:off x="0" y="3338339"/>
            <a:ext cx="1214438" cy="7143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e-DE"/>
              <a:t>OLTP</a:t>
            </a:r>
          </a:p>
          <a:p>
            <a:endParaRPr lang="de-DE"/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DW-Architektur: </a:t>
            </a:r>
            <a:r>
              <a:rPr lang="de-DE" dirty="0" err="1" smtClean="0"/>
              <a:t>Row</a:t>
            </a:r>
            <a:r>
              <a:rPr lang="de-DE" dirty="0" smtClean="0"/>
              <a:t> Store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 err="1" smtClean="0"/>
              <a:t>Column</a:t>
            </a:r>
            <a:r>
              <a:rPr lang="de-DE" dirty="0" smtClean="0"/>
              <a:t> Store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Row</a:t>
            </a:r>
            <a:r>
              <a:rPr lang="de-DE" dirty="0" smtClean="0"/>
              <a:t> Store versus </a:t>
            </a:r>
            <a:r>
              <a:rPr lang="de-DE" dirty="0" err="1" smtClean="0">
                <a:solidFill>
                  <a:srgbClr val="FF0000"/>
                </a:solidFill>
              </a:rPr>
              <a:t>Column</a:t>
            </a:r>
            <a:r>
              <a:rPr lang="de-DE" dirty="0" smtClean="0">
                <a:solidFill>
                  <a:srgbClr val="FF0000"/>
                </a:solidFill>
              </a:rPr>
              <a:t> Store</a:t>
            </a:r>
          </a:p>
        </p:txBody>
      </p:sp>
      <p:sp>
        <p:nvSpPr>
          <p:cNvPr id="25603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9A049B-69F0-4961-BB82-C47EFDD36636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 l="2678" t="21428" r="1340" b="31429"/>
          <a:stretch>
            <a:fillRect/>
          </a:stretch>
        </p:blipFill>
        <p:spPr bwMode="auto">
          <a:xfrm>
            <a:off x="214313" y="1285875"/>
            <a:ext cx="8929687" cy="4714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Anfragebearbeitung</a:t>
            </a:r>
          </a:p>
        </p:txBody>
      </p:sp>
      <p:sp>
        <p:nvSpPr>
          <p:cNvPr id="26627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7B6295-6707-4B70-AFE1-FF1A039D1FF9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 l="15625" t="23570" r="14285" b="25714"/>
          <a:stretch>
            <a:fillRect/>
          </a:stretch>
        </p:blipFill>
        <p:spPr bwMode="auto">
          <a:xfrm>
            <a:off x="0" y="1357313"/>
            <a:ext cx="10501313" cy="50720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Komprimierung</a:t>
            </a:r>
          </a:p>
        </p:txBody>
      </p:sp>
      <p:sp>
        <p:nvSpPr>
          <p:cNvPr id="27651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9056F9-BF7C-447D-9A03-C4E31E649E17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 l="23215" t="28571" r="20982" b="25000"/>
          <a:stretch>
            <a:fillRect/>
          </a:stretch>
        </p:blipFill>
        <p:spPr bwMode="auto">
          <a:xfrm>
            <a:off x="0" y="1500188"/>
            <a:ext cx="8929688" cy="46434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6F7E7E1-C485-468D-8102-CB9ED602859F}" type="slidenum">
              <a:rPr lang="en-US" sz="1400" smtClean="0">
                <a:solidFill>
                  <a:srgbClr val="CC66FF"/>
                </a:solidFill>
              </a:rPr>
              <a:pPr/>
              <a:t>2</a:t>
            </a:fld>
            <a:endParaRPr lang="en-US" sz="1400" smtClean="0">
              <a:solidFill>
                <a:srgbClr val="CC66FF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Überblick: Speicherhierarchie</a:t>
            </a:r>
          </a:p>
        </p:txBody>
      </p:sp>
      <p:sp>
        <p:nvSpPr>
          <p:cNvPr id="45060" name="AutoShape 3"/>
          <p:cNvSpPr>
            <a:spLocks noChangeArrowheads="1"/>
          </p:cNvSpPr>
          <p:nvPr/>
        </p:nvSpPr>
        <p:spPr bwMode="auto">
          <a:xfrm>
            <a:off x="2095500" y="1085850"/>
            <a:ext cx="4943475" cy="5534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Register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(L1/L2/L3)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Cache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Hauptspeicher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Plattenspeicher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Archivspeicher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 flipV="1">
            <a:off x="3905250" y="2524125"/>
            <a:ext cx="130492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3495675" y="3467100"/>
            <a:ext cx="2143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>
            <a:off x="3057525" y="4457700"/>
            <a:ext cx="301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5064" name="Line 7"/>
          <p:cNvSpPr>
            <a:spLocks noChangeShapeType="1"/>
          </p:cNvSpPr>
          <p:nvPr/>
        </p:nvSpPr>
        <p:spPr bwMode="auto">
          <a:xfrm>
            <a:off x="2647950" y="5391150"/>
            <a:ext cx="3838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499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892A18-B658-46B2-B53F-60355082A197}" type="slidenum">
              <a:rPr lang="en-US" sz="1400" smtClean="0">
                <a:solidFill>
                  <a:srgbClr val="CC66FF"/>
                </a:solidFill>
              </a:rPr>
              <a:pPr/>
              <a:t>3</a:t>
            </a:fld>
            <a:endParaRPr lang="en-US" sz="1400" smtClean="0">
              <a:solidFill>
                <a:srgbClr val="CC66FF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Überblick: Speicherhierarchie</a:t>
            </a:r>
          </a:p>
        </p:txBody>
      </p:sp>
      <p:sp>
        <p:nvSpPr>
          <p:cNvPr id="46084" name="AutoShape 3"/>
          <p:cNvSpPr>
            <a:spLocks noChangeArrowheads="1"/>
          </p:cNvSpPr>
          <p:nvPr/>
        </p:nvSpPr>
        <p:spPr bwMode="auto">
          <a:xfrm>
            <a:off x="2095500" y="1085850"/>
            <a:ext cx="4943475" cy="5534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Register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Cache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Hauptspeicher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Plattenspeicher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Archivspeicher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</p:txBody>
      </p:sp>
      <p:sp>
        <p:nvSpPr>
          <p:cNvPr id="46085" name="Line 4"/>
          <p:cNvSpPr>
            <a:spLocks noChangeShapeType="1"/>
          </p:cNvSpPr>
          <p:nvPr/>
        </p:nvSpPr>
        <p:spPr bwMode="auto">
          <a:xfrm flipV="1">
            <a:off x="3905250" y="2524125"/>
            <a:ext cx="130492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6086" name="Line 5"/>
          <p:cNvSpPr>
            <a:spLocks noChangeShapeType="1"/>
          </p:cNvSpPr>
          <p:nvPr/>
        </p:nvSpPr>
        <p:spPr bwMode="auto">
          <a:xfrm>
            <a:off x="3495675" y="3467100"/>
            <a:ext cx="2143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6087" name="Line 6"/>
          <p:cNvSpPr>
            <a:spLocks noChangeShapeType="1"/>
          </p:cNvSpPr>
          <p:nvPr/>
        </p:nvSpPr>
        <p:spPr bwMode="auto">
          <a:xfrm>
            <a:off x="3057525" y="4457700"/>
            <a:ext cx="301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2647950" y="5391150"/>
            <a:ext cx="3838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6172200" y="1504950"/>
            <a:ext cx="243840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 – 8 Byte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Compiler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8 – 128 Byte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Cache-Controller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4 – 64 KB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Betriebssystem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Benutzer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5078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FE6BE6-0DD1-4F46-9865-FFCAA31A5BC4}" type="slidenum">
              <a:rPr lang="en-US" sz="1400" smtClean="0">
                <a:solidFill>
                  <a:srgbClr val="CC66FF"/>
                </a:solidFill>
              </a:rPr>
              <a:pPr/>
              <a:t>4</a:t>
            </a:fld>
            <a:endParaRPr lang="en-US" sz="1400" smtClean="0">
              <a:solidFill>
                <a:srgbClr val="CC66FF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Überblick: Speicherhierarchie</a:t>
            </a:r>
          </a:p>
        </p:txBody>
      </p:sp>
      <p:sp>
        <p:nvSpPr>
          <p:cNvPr id="47108" name="AutoShape 3"/>
          <p:cNvSpPr>
            <a:spLocks noChangeArrowheads="1"/>
          </p:cNvSpPr>
          <p:nvPr/>
        </p:nvSpPr>
        <p:spPr bwMode="auto">
          <a:xfrm>
            <a:off x="2095500" y="1085850"/>
            <a:ext cx="4943475" cy="5534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1-10ns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Register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10-100ns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Cache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100-1000ns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Hauptspeicher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 ms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Plattenspeicher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sec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Archivspeicher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</p:txBody>
      </p:sp>
      <p:sp>
        <p:nvSpPr>
          <p:cNvPr id="47109" name="Line 4"/>
          <p:cNvSpPr>
            <a:spLocks noChangeShapeType="1"/>
          </p:cNvSpPr>
          <p:nvPr/>
        </p:nvSpPr>
        <p:spPr bwMode="auto">
          <a:xfrm flipV="1">
            <a:off x="3905250" y="2524125"/>
            <a:ext cx="130492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3495675" y="3467100"/>
            <a:ext cx="2143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3067050" y="4362450"/>
            <a:ext cx="301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>
            <a:off x="2647950" y="5391150"/>
            <a:ext cx="3838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7113" name="AutoShape 8"/>
          <p:cNvSpPr>
            <a:spLocks noChangeArrowheads="1"/>
          </p:cNvSpPr>
          <p:nvPr/>
        </p:nvSpPr>
        <p:spPr bwMode="auto">
          <a:xfrm>
            <a:off x="5943600" y="3467100"/>
            <a:ext cx="2752725" cy="2047875"/>
          </a:xfrm>
          <a:prstGeom prst="curvedLeftArrow">
            <a:avLst>
              <a:gd name="adj1" fmla="val 8685"/>
              <a:gd name="adj2" fmla="val 40000"/>
              <a:gd name="adj3" fmla="val 44806"/>
            </a:avLst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b="1">
                <a:latin typeface="Times New Roman" pitchFamily="18" charset="0"/>
              </a:rPr>
              <a:t>Zugriffslücke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b="1">
                <a:latin typeface="Times New Roman" pitchFamily="18" charset="0"/>
              </a:rPr>
              <a:t>10</a:t>
            </a:r>
            <a:r>
              <a:rPr lang="de-DE" b="1" baseline="30000">
                <a:latin typeface="Times New Roman" pitchFamily="18" charset="0"/>
              </a:rPr>
              <a:t>5</a:t>
            </a:r>
            <a:endParaRPr lang="de-DE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78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D1CA173-2C5D-46BF-8AD7-324CE7F503D3}" type="slidenum">
              <a:rPr lang="en-US" sz="1400" smtClean="0">
                <a:solidFill>
                  <a:srgbClr val="CC66FF"/>
                </a:solidFill>
              </a:rPr>
              <a:pPr/>
              <a:t>5</a:t>
            </a:fld>
            <a:endParaRPr lang="en-US" sz="1400" smtClean="0">
              <a:solidFill>
                <a:srgbClr val="CC66FF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Überblick: Speicherhierarchie</a:t>
            </a:r>
          </a:p>
        </p:txBody>
      </p:sp>
      <p:sp>
        <p:nvSpPr>
          <p:cNvPr id="48132" name="AutoShape 3"/>
          <p:cNvSpPr>
            <a:spLocks noChangeArrowheads="1"/>
          </p:cNvSpPr>
          <p:nvPr/>
        </p:nvSpPr>
        <p:spPr bwMode="auto">
          <a:xfrm>
            <a:off x="2095500" y="1085850"/>
            <a:ext cx="4943475" cy="5534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1-10ns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Register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10-100ns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Cache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100-1000ns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Hauptspeicher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 ms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Plattenspeicher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sec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Archivspeicher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</p:txBody>
      </p:sp>
      <p:sp>
        <p:nvSpPr>
          <p:cNvPr id="48133" name="Line 4"/>
          <p:cNvSpPr>
            <a:spLocks noChangeShapeType="1"/>
          </p:cNvSpPr>
          <p:nvPr/>
        </p:nvSpPr>
        <p:spPr bwMode="auto">
          <a:xfrm flipV="1">
            <a:off x="3905250" y="2524125"/>
            <a:ext cx="130492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8134" name="Line 5"/>
          <p:cNvSpPr>
            <a:spLocks noChangeShapeType="1"/>
          </p:cNvSpPr>
          <p:nvPr/>
        </p:nvSpPr>
        <p:spPr bwMode="auto">
          <a:xfrm>
            <a:off x="3495675" y="3467100"/>
            <a:ext cx="2143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>
            <a:off x="3057525" y="4391025"/>
            <a:ext cx="301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8136" name="Line 7"/>
          <p:cNvSpPr>
            <a:spLocks noChangeShapeType="1"/>
          </p:cNvSpPr>
          <p:nvPr/>
        </p:nvSpPr>
        <p:spPr bwMode="auto">
          <a:xfrm>
            <a:off x="2647950" y="5391150"/>
            <a:ext cx="3838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8137" name="AutoShape 8"/>
          <p:cNvSpPr>
            <a:spLocks noChangeArrowheads="1"/>
          </p:cNvSpPr>
          <p:nvPr/>
        </p:nvSpPr>
        <p:spPr bwMode="auto">
          <a:xfrm rot="-950959">
            <a:off x="5753100" y="3114675"/>
            <a:ext cx="2752725" cy="2047875"/>
          </a:xfrm>
          <a:prstGeom prst="curvedLeftArrow">
            <a:avLst>
              <a:gd name="adj1" fmla="val 8685"/>
              <a:gd name="adj2" fmla="val 40000"/>
              <a:gd name="adj3" fmla="val 44806"/>
            </a:avLst>
          </a:prstGeom>
          <a:solidFill>
            <a:srgbClr val="CC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b="1">
                <a:latin typeface="Times New Roman" pitchFamily="18" charset="0"/>
              </a:rPr>
              <a:t>Zugriffslücke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b="1">
                <a:latin typeface="Times New Roman" pitchFamily="18" charset="0"/>
              </a:rPr>
              <a:t>10</a:t>
            </a:r>
            <a:r>
              <a:rPr lang="de-DE" b="1" baseline="30000">
                <a:latin typeface="Times New Roman" pitchFamily="18" charset="0"/>
              </a:rPr>
              <a:t>5</a:t>
            </a:r>
            <a:endParaRPr lang="de-DE" b="1">
              <a:latin typeface="Times New Roman" pitchFamily="18" charset="0"/>
            </a:endParaRP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0" y="1362075"/>
            <a:ext cx="2190750" cy="5383213"/>
          </a:xfrm>
          <a:prstGeom prst="rect">
            <a:avLst/>
          </a:prstGeom>
          <a:solidFill>
            <a:srgbClr val="5FEFE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Kopf (1min)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Raum (10 min)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München (1.5h)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Pluto (2 Jahre)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Andromeda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(2000 Jahre)</a:t>
            </a:r>
          </a:p>
        </p:txBody>
      </p:sp>
      <p:pic>
        <p:nvPicPr>
          <p:cNvPr id="80906" name="Picture 10" descr="j01508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3616325"/>
            <a:ext cx="119221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174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9 um 09.21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42" r="-23642"/>
          <a:stretch>
            <a:fillRect/>
          </a:stretch>
        </p:blipFill>
        <p:spPr>
          <a:xfrm>
            <a:off x="-972616" y="33412"/>
            <a:ext cx="11161240" cy="6824588"/>
          </a:xfrm>
        </p:spPr>
      </p:pic>
    </p:spTree>
    <p:extLst>
      <p:ext uri="{BB962C8B-B14F-4D97-AF65-F5344CB8AC3E}">
        <p14:creationId xmlns:p14="http://schemas.microsoft.com/office/powerpoint/2010/main" val="3476151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F22E17-170C-4E5A-8564-15E109BBD9BC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 l="35268" t="18571" r="25893" b="10715"/>
          <a:stretch>
            <a:fillRect/>
          </a:stretch>
        </p:blipFill>
        <p:spPr bwMode="auto">
          <a:xfrm>
            <a:off x="1428750" y="0"/>
            <a:ext cx="6215063" cy="70723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CacheLinesRowColumnStor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37" t="29730" r="-64637"/>
          <a:stretch/>
        </p:blipFill>
        <p:spPr>
          <a:xfrm>
            <a:off x="-3643872" y="0"/>
            <a:ext cx="16132745" cy="7074024"/>
          </a:xfrm>
        </p:spPr>
      </p:pic>
    </p:spTree>
    <p:extLst>
      <p:ext uri="{BB962C8B-B14F-4D97-AF65-F5344CB8AC3E}">
        <p14:creationId xmlns:p14="http://schemas.microsoft.com/office/powerpoint/2010/main" val="13837306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0000"/>
                </a:solidFill>
              </a:rPr>
              <a:t>Row Store </a:t>
            </a:r>
            <a:r>
              <a:rPr lang="de-DE" smtClean="0"/>
              <a:t>versus Column Store</a:t>
            </a:r>
          </a:p>
        </p:txBody>
      </p:sp>
      <p:sp>
        <p:nvSpPr>
          <p:cNvPr id="2457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C503B6-D006-4F81-86A6-5B84083F7DFE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 l="15625" t="30714" r="15178" b="17857"/>
          <a:stretch>
            <a:fillRect/>
          </a:stretch>
        </p:blipFill>
        <p:spPr bwMode="auto">
          <a:xfrm>
            <a:off x="0" y="1500188"/>
            <a:ext cx="9144000" cy="4248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rwHashing">
  <a:themeElements>
    <a:clrScheme name="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163</Words>
  <Application>Microsoft Macintosh PowerPoint</Application>
  <PresentationFormat>Bildschirmpräsentation (4:3)</PresentationFormat>
  <Paragraphs>121</Paragraphs>
  <Slides>12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ErwHashing</vt:lpstr>
      <vt:lpstr>DW-Architektur: Row Store vs Column Store</vt:lpstr>
      <vt:lpstr>Überblick: Speicherhierarchie</vt:lpstr>
      <vt:lpstr>Überblick: Speicherhierarchie</vt:lpstr>
      <vt:lpstr>Überblick: Speicherhierarchie</vt:lpstr>
      <vt:lpstr>Überblick: Speicherhierarchie</vt:lpstr>
      <vt:lpstr>PowerPoint-Präsentation</vt:lpstr>
      <vt:lpstr>PowerPoint-Präsentation</vt:lpstr>
      <vt:lpstr>PowerPoint-Präsentation</vt:lpstr>
      <vt:lpstr>Row Store versus Column Store</vt:lpstr>
      <vt:lpstr>Row Store versus Column Store</vt:lpstr>
      <vt:lpstr>Anfragebearbeitung</vt:lpstr>
      <vt:lpstr>Komprimierung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Alfons Kemper</cp:lastModifiedBy>
  <cp:revision>180</cp:revision>
  <cp:lastPrinted>2001-04-05T09:57:41Z</cp:lastPrinted>
  <dcterms:created xsi:type="dcterms:W3CDTF">1601-01-01T00:00:00Z</dcterms:created>
  <dcterms:modified xsi:type="dcterms:W3CDTF">2013-05-09T07:24:40Z</dcterms:modified>
</cp:coreProperties>
</file>